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xls" ContentType="application/vnd.ms-exce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32" r:id="rId1"/>
  </p:sldMasterIdLst>
  <p:notesMasterIdLst>
    <p:notesMasterId r:id="rId30"/>
  </p:notesMasterIdLst>
  <p:sldIdLst>
    <p:sldId id="256" r:id="rId2"/>
    <p:sldId id="257" r:id="rId3"/>
    <p:sldId id="258" r:id="rId4"/>
    <p:sldId id="259" r:id="rId5"/>
    <p:sldId id="262" r:id="rId6"/>
    <p:sldId id="263" r:id="rId7"/>
    <p:sldId id="264" r:id="rId8"/>
    <p:sldId id="265" r:id="rId9"/>
    <p:sldId id="266" r:id="rId10"/>
    <p:sldId id="267" r:id="rId11"/>
    <p:sldId id="270" r:id="rId12"/>
    <p:sldId id="271" r:id="rId13"/>
    <p:sldId id="272" r:id="rId14"/>
    <p:sldId id="273" r:id="rId15"/>
    <p:sldId id="274" r:id="rId16"/>
    <p:sldId id="275" r:id="rId17"/>
    <p:sldId id="276" r:id="rId18"/>
    <p:sldId id="277" r:id="rId19"/>
    <p:sldId id="278" r:id="rId20"/>
    <p:sldId id="284" r:id="rId21"/>
    <p:sldId id="285" r:id="rId22"/>
    <p:sldId id="283" r:id="rId23"/>
    <p:sldId id="279" r:id="rId24"/>
    <p:sldId id="280" r:id="rId25"/>
    <p:sldId id="286" r:id="rId26"/>
    <p:sldId id="287" r:id="rId27"/>
    <p:sldId id="281" r:id="rId28"/>
    <p:sldId id="282"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9" d="100"/>
          <a:sy n="109" d="100"/>
        </p:scale>
        <p:origin x="-248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196ED8-426E-6540-8DAD-456B17B67A91}" type="datetimeFigureOut">
              <a:rPr lang="en-US" smtClean="0"/>
              <a:t>1/3/12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CAB90C-D3CA-A74C-A14B-3AB2CE1E80A2}" type="slidenum">
              <a:rPr lang="en-US" smtClean="0"/>
              <a:t>‹#›</a:t>
            </a:fld>
            <a:endParaRPr lang="en-US"/>
          </a:p>
        </p:txBody>
      </p:sp>
    </p:spTree>
    <p:extLst>
      <p:ext uri="{BB962C8B-B14F-4D97-AF65-F5344CB8AC3E}">
        <p14:creationId xmlns:p14="http://schemas.microsoft.com/office/powerpoint/2010/main" val="215822393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2029862-40C3-2B4A-8B74-B2A993597B3A}" type="slidenum">
              <a:rPr lang="en-US" sz="1200">
                <a:latin typeface="Calibri" charset="0"/>
              </a:rPr>
              <a:pPr eaLnBrk="1" hangingPunct="1"/>
              <a:t>3</a:t>
            </a:fld>
            <a:endParaRPr lang="en-US" sz="1200">
              <a:latin typeface="Calibri" charset="0"/>
            </a:endParaRPr>
          </a:p>
        </p:txBody>
      </p:sp>
      <p:sp>
        <p:nvSpPr>
          <p:cNvPr id="49155" name="Rectangle 2"/>
          <p:cNvSpPr>
            <a:spLocks noGrp="1" noChangeArrowheads="1"/>
          </p:cNvSpPr>
          <p:nvPr>
            <p:ph type="body" idx="1"/>
          </p:nvPr>
        </p:nvSpPr>
        <p:spPr bwMode="auto">
          <a:xfrm>
            <a:off x="685800" y="4386263"/>
            <a:ext cx="5429250" cy="41211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87" tIns="44450" rIns="90487" bIns="44450" numCol="1" anchor="t" anchorCtr="0" compatLnSpc="1">
            <a:prstTxWarp prst="textNoShape">
              <a:avLst/>
            </a:prstTxWarp>
          </a:bodyPr>
          <a:lstStyle/>
          <a:p>
            <a:pPr eaLnBrk="1" hangingPunct="1">
              <a:lnSpc>
                <a:spcPct val="115000"/>
              </a:lnSpc>
              <a:spcBef>
                <a:spcPct val="0"/>
              </a:spcBef>
            </a:pPr>
            <a:r>
              <a:rPr lang="en-US">
                <a:latin typeface="Calibri" charset="0"/>
                <a:ea typeface="ＭＳ Ｐゴシック" charset="0"/>
                <a:cs typeface="ＭＳ Ｐゴシック" charset="0"/>
              </a:rPr>
              <a:t>Data analysis is only one piece of the puzzle in continuous school improvement. </a:t>
            </a:r>
          </a:p>
          <a:p>
            <a:pPr eaLnBrk="1" hangingPunct="1">
              <a:lnSpc>
                <a:spcPct val="115000"/>
              </a:lnSpc>
              <a:spcBef>
                <a:spcPct val="0"/>
              </a:spcBef>
            </a:pPr>
            <a:endParaRPr lang="en-US">
              <a:latin typeface="Calibri" charset="0"/>
              <a:ea typeface="ＭＳ Ｐゴシック" charset="0"/>
              <a:cs typeface="ＭＳ Ｐゴシック" charset="0"/>
            </a:endParaRPr>
          </a:p>
          <a:p>
            <a:pPr eaLnBrk="1" hangingPunct="1">
              <a:lnSpc>
                <a:spcPct val="115000"/>
              </a:lnSpc>
              <a:spcBef>
                <a:spcPct val="0"/>
              </a:spcBef>
            </a:pPr>
            <a:r>
              <a:rPr lang="en-US">
                <a:latin typeface="Calibri" charset="0"/>
                <a:ea typeface="ＭＳ Ｐゴシック" charset="0"/>
                <a:cs typeface="ＭＳ Ｐゴシック" charset="0"/>
              </a:rPr>
              <a:t>Without one critical piece of information,  a target, our results might resemble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Random Acts of Improvement.</a:t>
            </a:r>
            <a:r>
              <a:rPr lang="ja-JP" altLang="en-US">
                <a:latin typeface="Calibri" charset="0"/>
                <a:ea typeface="ＭＳ Ｐゴシック" charset="0"/>
                <a:cs typeface="ＭＳ Ｐゴシック" charset="0"/>
              </a:rPr>
              <a:t>”</a:t>
            </a:r>
            <a:endParaRPr lang="en-US">
              <a:latin typeface="Calibri" charset="0"/>
              <a:ea typeface="ＭＳ Ｐゴシック" charset="0"/>
              <a:cs typeface="ＭＳ Ｐゴシック" charset="0"/>
            </a:endParaRPr>
          </a:p>
        </p:txBody>
      </p:sp>
      <p:sp>
        <p:nvSpPr>
          <p:cNvPr id="49156" name="Rectangle 3"/>
          <p:cNvSpPr>
            <a:spLocks noGrp="1" noRot="1" noChangeAspect="1" noChangeArrowheads="1" noTextEdit="1"/>
          </p:cNvSpPr>
          <p:nvPr>
            <p:ph type="sldImg"/>
          </p:nvPr>
        </p:nvSpPr>
        <p:spPr bwMode="auto">
          <a:xfrm>
            <a:off x="755650" y="609600"/>
            <a:ext cx="4578350" cy="3433763"/>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Slide Image Placeholder 1"/>
          <p:cNvSpPr>
            <a:spLocks noGrp="1" noRot="1" noChangeAspect="1"/>
          </p:cNvSpPr>
          <p:nvPr>
            <p:ph type="sldImg"/>
          </p:nvPr>
        </p:nvSpPr>
        <p:spPr>
          <a:ln/>
        </p:spPr>
      </p:sp>
      <p:sp>
        <p:nvSpPr>
          <p:cNvPr id="253955" name="Notes Placeholder 2"/>
          <p:cNvSpPr>
            <a:spLocks noGrp="1"/>
          </p:cNvSpPr>
          <p:nvPr>
            <p:ph type="body" idx="1"/>
          </p:nvPr>
        </p:nvSpPr>
        <p:spPr>
          <a:noFill/>
          <a:ln/>
        </p:spPr>
        <p:txBody>
          <a:bodyPr/>
          <a:lstStyle/>
          <a:p>
            <a:r>
              <a:rPr lang="en-US" i="1" smtClean="0">
                <a:latin typeface="Helvetica" pitchFamily="-111" charset="0"/>
                <a:ea typeface="Helvetica" pitchFamily="-111" charset="0"/>
                <a:cs typeface="Helvetica" pitchFamily="-111" charset="0"/>
                <a:sym typeface="Helvetica" pitchFamily="-111" charset="0"/>
              </a:rPr>
              <a:t>10.6.09 Note:  This is a quick example of cohort data.</a:t>
            </a:r>
            <a:endParaRPr lang="en-US" smtClean="0">
              <a:latin typeface="Hoefler Text" pitchFamily="-111" charset="0"/>
              <a:ea typeface="ＭＳ Ｐゴシック" pitchFamily="-111" charset="-128"/>
              <a:cs typeface="ＭＳ Ｐゴシック" pitchFamily="-111"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Slide Image Placeholder 1"/>
          <p:cNvSpPr>
            <a:spLocks noGrp="1" noRot="1" noChangeAspect="1"/>
          </p:cNvSpPr>
          <p:nvPr>
            <p:ph type="sldImg"/>
          </p:nvPr>
        </p:nvSpPr>
        <p:spPr>
          <a:ln/>
        </p:spPr>
      </p:sp>
      <p:sp>
        <p:nvSpPr>
          <p:cNvPr id="249859" name="Notes Placeholder 2"/>
          <p:cNvSpPr>
            <a:spLocks noGrp="1"/>
          </p:cNvSpPr>
          <p:nvPr>
            <p:ph type="body" idx="1"/>
          </p:nvPr>
        </p:nvSpPr>
        <p:spPr>
          <a:noFill/>
          <a:ln/>
        </p:spPr>
        <p:txBody>
          <a:bodyPr/>
          <a:lstStyle/>
          <a:p>
            <a:r>
              <a:rPr lang="en-US" i="1" smtClean="0">
                <a:latin typeface="Helvetica" pitchFamily="-111" charset="0"/>
                <a:ea typeface="Helvetica" pitchFamily="-111" charset="0"/>
                <a:cs typeface="Helvetica" pitchFamily="-111" charset="0"/>
                <a:sym typeface="Helvetica" pitchFamily="-111" charset="0"/>
              </a:rPr>
              <a:t>10.6.09 Note:  The profile session handled this topic.  Ours was a quick reminder and discussion about why to consider all types.</a:t>
            </a:r>
          </a:p>
          <a:p>
            <a:endParaRPr lang="en-US" smtClean="0">
              <a:latin typeface="Hoefler Text" pitchFamily="-111" charset="0"/>
              <a:ea typeface="ＭＳ Ｐゴシック" pitchFamily="-111" charset="-128"/>
              <a:cs typeface="ＭＳ Ｐゴシック" pitchFamily="-111" charset="-128"/>
            </a:endParaRPr>
          </a:p>
          <a:p>
            <a:r>
              <a:rPr lang="en-US" sz="1200" b="1" smtClean="0">
                <a:latin typeface="Hoefler Text" pitchFamily="-111" charset="0"/>
                <a:ea typeface="ＭＳ Ｐゴシック" pitchFamily="-111" charset="-128"/>
                <a:cs typeface="ＭＳ Ｐゴシック" pitchFamily="-111" charset="-128"/>
              </a:rPr>
              <a:t>Have this slide</a:t>
            </a:r>
          </a:p>
          <a:p>
            <a:endParaRPr lang="en-US" smtClean="0">
              <a:latin typeface="Hoefler Text" pitchFamily="-111" charset="0"/>
              <a:ea typeface="ＭＳ Ｐゴシック" pitchFamily="-111" charset="-128"/>
              <a:cs typeface="ＭＳ Ｐゴシック" pitchFamily="-111"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F348F62-DD06-FA48-AB74-B64E9694413F}" type="slidenum">
              <a:rPr lang="en-US" sz="1200">
                <a:latin typeface="Calibri" charset="0"/>
              </a:rPr>
              <a:pPr eaLnBrk="1" hangingPunct="1"/>
              <a:t>4</a:t>
            </a:fld>
            <a:endParaRPr lang="en-US" sz="1200">
              <a:latin typeface="Calibri" charset="0"/>
            </a:endParaRPr>
          </a:p>
        </p:txBody>
      </p:sp>
      <p:sp>
        <p:nvSpPr>
          <p:cNvPr id="51203" name="Rectangle 2"/>
          <p:cNvSpPr>
            <a:spLocks noGrp="1" noChangeArrowheads="1"/>
          </p:cNvSpPr>
          <p:nvPr>
            <p:ph type="body" idx="1"/>
          </p:nvPr>
        </p:nvSpPr>
        <p:spPr bwMode="auto">
          <a:xfrm>
            <a:off x="685800" y="4386263"/>
            <a:ext cx="5486400" cy="41211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87" tIns="44450" rIns="90487" bIns="44450" numCol="1" anchor="t" anchorCtr="0" compatLnSpc="1">
            <a:prstTxWarp prst="textNoShape">
              <a:avLst/>
            </a:prstTxWarp>
          </a:bodyPr>
          <a:lstStyle/>
          <a:p>
            <a:pPr eaLnBrk="1" hangingPunct="1">
              <a:lnSpc>
                <a:spcPct val="115000"/>
              </a:lnSpc>
              <a:spcBef>
                <a:spcPct val="0"/>
              </a:spcBef>
            </a:pPr>
            <a:r>
              <a:rPr lang="en-US">
                <a:latin typeface="Calibri" charset="0"/>
                <a:ea typeface="ＭＳ Ｐゴシック" charset="0"/>
                <a:cs typeface="ＭＳ Ｐゴシック" charset="0"/>
              </a:rPr>
              <a:t>The vision of the school which is created from what we expect students to know and be able to do, values and beliefs of the staff, and the purpose and mission of the school, must be at the center of everything that the school does. When the vision is shared and clear, everything that is planned is planned to implement the vision. Everything implemented in the school must be about the vision. Everything is evaluated in terms of how it will get the school to its vision, and everything is improved to better implement the vision.</a:t>
            </a:r>
          </a:p>
          <a:p>
            <a:pPr eaLnBrk="1" hangingPunct="1">
              <a:lnSpc>
                <a:spcPct val="115000"/>
              </a:lnSpc>
              <a:spcBef>
                <a:spcPct val="0"/>
              </a:spcBef>
            </a:pPr>
            <a:endParaRPr lang="en-US">
              <a:latin typeface="Calibri" charset="0"/>
              <a:ea typeface="ＭＳ Ｐゴシック" charset="0"/>
              <a:cs typeface="ＭＳ Ｐゴシック" charset="0"/>
            </a:endParaRPr>
          </a:p>
          <a:p>
            <a:pPr eaLnBrk="1" hangingPunct="1">
              <a:lnSpc>
                <a:spcPct val="115000"/>
              </a:lnSpc>
              <a:spcBef>
                <a:spcPct val="0"/>
              </a:spcBef>
            </a:pPr>
            <a:r>
              <a:rPr lang="en-US">
                <a:latin typeface="Calibri" charset="0"/>
                <a:ea typeface="ＭＳ Ｐゴシック" charset="0"/>
                <a:cs typeface="ＭＳ Ｐゴシック" charset="0"/>
              </a:rPr>
              <a:t>This will lead to </a:t>
            </a:r>
            <a:r>
              <a:rPr lang="en-US" i="1">
                <a:latin typeface="Calibri" charset="0"/>
                <a:ea typeface="ＭＳ Ｐゴシック" charset="0"/>
                <a:cs typeface="ＭＳ Ｐゴシック" charset="0"/>
              </a:rPr>
              <a:t>Focused Acts of Improvement. </a:t>
            </a:r>
          </a:p>
        </p:txBody>
      </p:sp>
      <p:sp>
        <p:nvSpPr>
          <p:cNvPr id="51204" name="Rectangle 3"/>
          <p:cNvSpPr>
            <a:spLocks noGrp="1" noRot="1" noChangeAspect="1" noChangeArrowheads="1" noTextEdit="1"/>
          </p:cNvSpPr>
          <p:nvPr>
            <p:ph type="sldImg"/>
          </p:nvPr>
        </p:nvSpPr>
        <p:spPr bwMode="auto">
          <a:xfrm>
            <a:off x="755650" y="508000"/>
            <a:ext cx="4578350" cy="3433763"/>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7"/>
          <p:cNvSpPr>
            <a:spLocks noGrp="1" noChangeArrowheads="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CD0527A-2C7A-A74B-AFD5-C5B7AB72F1F0}" type="slidenum">
              <a:rPr lang="en-US" sz="1200">
                <a:latin typeface="Calibri" charset="0"/>
              </a:rPr>
              <a:pPr eaLnBrk="1" hangingPunct="1"/>
              <a:t>5</a:t>
            </a:fld>
            <a:endParaRPr lang="en-US" sz="1200">
              <a:latin typeface="Calibri" charset="0"/>
            </a:endParaRPr>
          </a:p>
        </p:txBody>
      </p:sp>
      <p:sp>
        <p:nvSpPr>
          <p:cNvPr id="57347" name="Rectangle 2"/>
          <p:cNvSpPr>
            <a:spLocks noGrp="1" noRot="1" noChangeAspect="1" noChangeArrowheads="1" noTextEdit="1"/>
          </p:cNvSpPr>
          <p:nvPr>
            <p:ph type="sldImg"/>
          </p:nvPr>
        </p:nvSpPr>
        <p:spPr bwMode="auto">
          <a:xfrm>
            <a:off x="1751013" y="904875"/>
            <a:ext cx="3360737" cy="25209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7348" name="Rectangle 3"/>
          <p:cNvSpPr>
            <a:spLocks noGrp="1" noChangeArrowheads="1"/>
          </p:cNvSpPr>
          <p:nvPr>
            <p:ph type="body" idx="1"/>
          </p:nvPr>
        </p:nvSpPr>
        <p:spPr bwMode="auto">
          <a:xfrm>
            <a:off x="914400" y="3656013"/>
            <a:ext cx="5029200" cy="41132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atin typeface="Calibri" charset="0"/>
                <a:ea typeface="ＭＳ Ｐゴシック" charset="0"/>
                <a:cs typeface="ＭＳ Ｐゴシック" charset="0"/>
              </a:rPr>
              <a:t>It has been said,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You can get better with random acts of improvement. But you can get a lot better with aligned acts of improvement.</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See the arrow in the middle? Everybody thinks that</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s them.</a:t>
            </a:r>
          </a:p>
        </p:txBody>
      </p:sp>
      <p:sp>
        <p:nvSpPr>
          <p:cNvPr id="57349" name="Text Box 4"/>
          <p:cNvSpPr txBox="1">
            <a:spLocks noChangeArrowheads="1"/>
          </p:cNvSpPr>
          <p:nvPr/>
        </p:nvSpPr>
        <p:spPr bwMode="auto">
          <a:xfrm>
            <a:off x="3276600" y="139700"/>
            <a:ext cx="3275013"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r"/>
            <a:r>
              <a:rPr lang="en-US" sz="1200" b="1"/>
              <a:t>Baldrige: A Practical Way of Getting Better</a:t>
            </a:r>
          </a:p>
          <a:p>
            <a:pPr algn="r"/>
            <a:r>
              <a:rPr lang="en-US" sz="1200" b="1"/>
              <a:t>Facilitator</a:t>
            </a:r>
            <a:r>
              <a:rPr lang="ja-JP" altLang="en-US" sz="1200" b="1"/>
              <a:t>’</a:t>
            </a:r>
            <a:r>
              <a:rPr lang="en-US" sz="1200" b="1"/>
              <a:t>s Guide</a:t>
            </a:r>
          </a:p>
        </p:txBody>
      </p:sp>
      <p:sp>
        <p:nvSpPr>
          <p:cNvPr id="57350" name="Line 5"/>
          <p:cNvSpPr>
            <a:spLocks noChangeShapeType="1"/>
          </p:cNvSpPr>
          <p:nvPr/>
        </p:nvSpPr>
        <p:spPr bwMode="auto">
          <a:xfrm>
            <a:off x="685800" y="598488"/>
            <a:ext cx="5791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51" name="Text Box 6"/>
          <p:cNvSpPr txBox="1">
            <a:spLocks noChangeArrowheads="1"/>
          </p:cNvSpPr>
          <p:nvPr/>
        </p:nvSpPr>
        <p:spPr bwMode="auto">
          <a:xfrm>
            <a:off x="212725" y="8605838"/>
            <a:ext cx="2001838"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000" b="1" i="1"/>
              <a:t>Jim Shipley &amp; Associates, Inc.</a:t>
            </a:r>
          </a:p>
          <a:p>
            <a:r>
              <a:rPr lang="en-US" sz="1000" b="1" i="1"/>
              <a:t>Copyright June 2002</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7"/>
          <p:cNvSpPr>
            <a:spLocks noGrp="1" noChangeArrowheads="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FC7B5D5-C149-1D49-B68A-B38711CD7AF4}" type="slidenum">
              <a:rPr lang="en-US" sz="1200">
                <a:latin typeface="Calibri" charset="0"/>
              </a:rPr>
              <a:pPr eaLnBrk="1" hangingPunct="1"/>
              <a:t>6</a:t>
            </a:fld>
            <a:endParaRPr lang="en-US" sz="1200">
              <a:latin typeface="Calibri" charset="0"/>
            </a:endParaRPr>
          </a:p>
        </p:txBody>
      </p:sp>
      <p:sp>
        <p:nvSpPr>
          <p:cNvPr id="59395" name="Rectangle 2"/>
          <p:cNvSpPr>
            <a:spLocks noGrp="1" noRot="1" noChangeAspect="1" noChangeArrowheads="1" noTextEdit="1"/>
          </p:cNvSpPr>
          <p:nvPr>
            <p:ph type="sldImg"/>
          </p:nvPr>
        </p:nvSpPr>
        <p:spPr bwMode="auto">
          <a:xfrm>
            <a:off x="1698625" y="828675"/>
            <a:ext cx="3462338" cy="2597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9396" name="Rectangle 3"/>
          <p:cNvSpPr>
            <a:spLocks noGrp="1" noChangeArrowheads="1"/>
          </p:cNvSpPr>
          <p:nvPr>
            <p:ph type="body" idx="1"/>
          </p:nvPr>
        </p:nvSpPr>
        <p:spPr bwMode="auto">
          <a:xfrm>
            <a:off x="990600" y="3656013"/>
            <a:ext cx="5029200" cy="41132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atin typeface="Calibri" charset="0"/>
                <a:ea typeface="ＭＳ Ｐゴシック" charset="0"/>
                <a:cs typeface="ＭＳ Ｐゴシック" charset="0"/>
              </a:rPr>
              <a:t>There are always some that are outside our locus of control.</a:t>
            </a:r>
          </a:p>
        </p:txBody>
      </p:sp>
      <p:sp>
        <p:nvSpPr>
          <p:cNvPr id="59397" name="Text Box 4"/>
          <p:cNvSpPr txBox="1">
            <a:spLocks noChangeArrowheads="1"/>
          </p:cNvSpPr>
          <p:nvPr/>
        </p:nvSpPr>
        <p:spPr bwMode="auto">
          <a:xfrm>
            <a:off x="3276600" y="139700"/>
            <a:ext cx="3275013"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r"/>
            <a:r>
              <a:rPr lang="en-US" sz="1200" b="1"/>
              <a:t>Baldrige: A Practical Way of Getting Better</a:t>
            </a:r>
          </a:p>
          <a:p>
            <a:pPr algn="r"/>
            <a:r>
              <a:rPr lang="en-US" sz="1200" b="1"/>
              <a:t>Facilitator</a:t>
            </a:r>
            <a:r>
              <a:rPr lang="ja-JP" altLang="en-US" sz="1200" b="1"/>
              <a:t>’</a:t>
            </a:r>
            <a:r>
              <a:rPr lang="en-US" sz="1200" b="1"/>
              <a:t>s Guide</a:t>
            </a:r>
          </a:p>
        </p:txBody>
      </p:sp>
      <p:sp>
        <p:nvSpPr>
          <p:cNvPr id="59398" name="Line 5"/>
          <p:cNvSpPr>
            <a:spLocks noChangeShapeType="1"/>
          </p:cNvSpPr>
          <p:nvPr/>
        </p:nvSpPr>
        <p:spPr bwMode="auto">
          <a:xfrm>
            <a:off x="685800" y="598488"/>
            <a:ext cx="5791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399" name="Text Box 6"/>
          <p:cNvSpPr txBox="1">
            <a:spLocks noChangeArrowheads="1"/>
          </p:cNvSpPr>
          <p:nvPr/>
        </p:nvSpPr>
        <p:spPr bwMode="auto">
          <a:xfrm>
            <a:off x="212725" y="8605838"/>
            <a:ext cx="2001838"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000" b="1" i="1"/>
              <a:t>Jim Shipley &amp; Associates, Inc.</a:t>
            </a:r>
          </a:p>
          <a:p>
            <a:r>
              <a:rPr lang="en-US" sz="1000" b="1" i="1"/>
              <a:t>Copyright June 2002</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ea typeface="ＭＳ Ｐゴシック" charset="0"/>
                <a:cs typeface="ＭＳ Ｐゴシック" charset="0"/>
              </a:rPr>
              <a:t>Problem vs condition</a:t>
            </a:r>
          </a:p>
          <a:p>
            <a:pPr eaLnBrk="1" hangingPunct="1">
              <a:spcBef>
                <a:spcPct val="0"/>
              </a:spcBef>
            </a:pPr>
            <a:r>
              <a:rPr lang="en-US">
                <a:latin typeface="Calibri" charset="0"/>
                <a:ea typeface="ＭＳ Ｐゴシック" charset="0"/>
                <a:cs typeface="ＭＳ Ｐゴシック" charset="0"/>
              </a:rPr>
              <a:t>Problem is something that can be fixed </a:t>
            </a:r>
          </a:p>
          <a:p>
            <a:pPr eaLnBrk="1" hangingPunct="1">
              <a:spcBef>
                <a:spcPct val="0"/>
              </a:spcBef>
            </a:pPr>
            <a:r>
              <a:rPr lang="en-US">
                <a:latin typeface="Calibri" charset="0"/>
                <a:ea typeface="ＭＳ Ｐゴシック" charset="0"/>
                <a:cs typeface="ＭＳ Ｐゴシック" charset="0"/>
              </a:rPr>
              <a:t>Condition is something that can not be changed, single parents, economic status</a:t>
            </a:r>
          </a:p>
          <a:p>
            <a:pPr eaLnBrk="1" hangingPunct="1">
              <a:spcBef>
                <a:spcPct val="0"/>
              </a:spcBef>
            </a:pPr>
            <a:r>
              <a:rPr lang="en-US">
                <a:latin typeface="Calibri" charset="0"/>
                <a:ea typeface="ＭＳ Ｐゴシック" charset="0"/>
                <a:cs typeface="ＭＳ Ｐゴシック" charset="0"/>
              </a:rPr>
              <a:t>Doug Reeves made this statement at the assessment conference Oct 2009</a:t>
            </a:r>
          </a:p>
        </p:txBody>
      </p:sp>
      <p:sp>
        <p:nvSpPr>
          <p:cNvPr id="17412" name="Slide Number Placeholder 3"/>
          <p:cNvSpPr>
            <a:spLocks noGrp="1"/>
          </p:cNvSpPr>
          <p:nvPr>
            <p:ph type="sldNum" sz="quarter" idx="5"/>
          </p:nvPr>
        </p:nvSpPr>
        <p:spPr bwMode="auto">
          <a:ln>
            <a:miter lim="800000"/>
            <a:headEnd/>
            <a:tailEnd/>
          </a:ln>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1EC4671-43FF-924A-8F35-2172EB503C7C}" type="slidenum">
              <a:rPr lang="en-US" sz="1200">
                <a:latin typeface="Calibri" charset="0"/>
              </a:rPr>
              <a:pPr eaLnBrk="1" hangingPunct="1"/>
              <a:t>7</a:t>
            </a:fld>
            <a:endParaRPr lang="en-US" sz="1200">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1"/>
          <p:cNvSpPr>
            <a:spLocks noGrp="1" noRot="1" noChangeAspect="1" noChangeArrowheads="1"/>
          </p:cNvSpPr>
          <p:nvPr>
            <p:ph type="sldImg"/>
          </p:nvPr>
        </p:nvSpPr>
        <p:spPr>
          <a:solidFill>
            <a:srgbClr val="FFFFFF"/>
          </a:solidFill>
          <a:ln/>
        </p:spPr>
      </p:sp>
      <p:sp>
        <p:nvSpPr>
          <p:cNvPr id="223235" name="Rectangle 2"/>
          <p:cNvSpPr>
            <a:spLocks noGrp="1" noChangeArrowheads="1"/>
          </p:cNvSpPr>
          <p:nvPr>
            <p:ph type="body" idx="1"/>
          </p:nvPr>
        </p:nvSpPr>
        <p:spPr>
          <a:noFill/>
          <a:ln/>
        </p:spPr>
        <p:txBody>
          <a:bodyPr/>
          <a:lstStyle/>
          <a:p>
            <a:pPr eaLnBrk="1" hangingPunct="1"/>
            <a:r>
              <a:rPr lang="en-US">
                <a:latin typeface="Helvetica" pitchFamily="-111" charset="0"/>
                <a:ea typeface="Helvetica" pitchFamily="-111" charset="0"/>
                <a:cs typeface="Helvetica" pitchFamily="-111" charset="0"/>
                <a:sym typeface="Helvetica" pitchFamily="-111" charset="0"/>
              </a:rPr>
              <a:t>continuous improvement occurs when knowledge is distributed across individuals and embedded in the culture, values, routines of the organization.  Building capacity of an organization to sustain.  When people leave the organization can continue----one person does not hold the key.</a:t>
            </a:r>
          </a:p>
          <a:p>
            <a:pPr eaLnBrk="1" hangingPunct="1"/>
            <a:endParaRPr lang="en-US">
              <a:latin typeface="Helvetica" pitchFamily="-111" charset="0"/>
              <a:ea typeface="Helvetica" pitchFamily="-111" charset="0"/>
              <a:cs typeface="Helvetica" pitchFamily="-111" charset="0"/>
              <a:sym typeface="Helvetica" pitchFamily="-111"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1"/>
          <p:cNvSpPr>
            <a:spLocks noGrp="1" noRot="1" noChangeAspect="1" noChangeArrowheads="1"/>
          </p:cNvSpPr>
          <p:nvPr>
            <p:ph type="sldImg"/>
          </p:nvPr>
        </p:nvSpPr>
        <p:spPr>
          <a:solidFill>
            <a:srgbClr val="FFFFFF"/>
          </a:solidFill>
          <a:ln/>
        </p:spPr>
      </p:sp>
      <p:sp>
        <p:nvSpPr>
          <p:cNvPr id="227331" name="Rectangle 2"/>
          <p:cNvSpPr>
            <a:spLocks noGrp="1" noChangeArrowheads="1"/>
          </p:cNvSpPr>
          <p:nvPr>
            <p:ph type="body" idx="1"/>
          </p:nvPr>
        </p:nvSpPr>
        <p:spPr>
          <a:noFill/>
          <a:ln/>
        </p:spPr>
        <p:txBody>
          <a:bodyPr/>
          <a:lstStyle/>
          <a:p>
            <a:pPr eaLnBrk="1" hangingPunct="1"/>
            <a:r>
              <a:rPr lang="en-US" sz="1000" smtClean="0">
                <a:latin typeface="Helvetica" pitchFamily="-111" charset="0"/>
                <a:ea typeface="Helvetica" pitchFamily="-111" charset="0"/>
                <a:cs typeface="Helvetica" pitchFamily="-111" charset="0"/>
                <a:sym typeface="Helvetica" pitchFamily="-111" charset="0"/>
              </a:rPr>
              <a:t>Ask the right questions about ADULT behavior in the school first.</a:t>
            </a:r>
          </a:p>
          <a:p>
            <a:pPr eaLnBrk="1" hangingPunct="1"/>
            <a:r>
              <a:rPr lang="en-US" sz="1000" smtClean="0">
                <a:latin typeface="Helvetica" pitchFamily="-111" charset="0"/>
                <a:ea typeface="Helvetica" pitchFamily="-111" charset="0"/>
                <a:cs typeface="Helvetica" pitchFamily="-111" charset="0"/>
                <a:sym typeface="Helvetica" pitchFamily="-111" charset="0"/>
              </a:rPr>
              <a:t>In the profile stage, the focus is on what the data represents; we want to begin to develop hypothesis.</a:t>
            </a:r>
          </a:p>
          <a:p>
            <a:pPr eaLnBrk="1" hangingPunct="1"/>
            <a:endParaRPr lang="en-US" sz="1000" smtClean="0">
              <a:latin typeface="Hoefler Text" pitchFamily="-111" charset="0"/>
              <a:ea typeface="ＭＳ Ｐゴシック" pitchFamily="-111" charset="-128"/>
              <a:cs typeface="ＭＳ Ｐゴシック" pitchFamily="-111" charset="-128"/>
            </a:endParaRPr>
          </a:p>
          <a:p>
            <a:pPr eaLnBrk="1" hangingPunct="1"/>
            <a:r>
              <a:rPr lang="en-US" sz="1000" smtClean="0">
                <a:latin typeface="Hoefler Text" pitchFamily="-111" charset="0"/>
                <a:ea typeface="ＭＳ Ｐゴシック" pitchFamily="-111" charset="-128"/>
                <a:cs typeface="ＭＳ Ｐゴシック" pitchFamily="-111" charset="-128"/>
              </a:rPr>
              <a:t>What is it that </a:t>
            </a:r>
            <a:r>
              <a:rPr lang="en-US" sz="1000" smtClean="0">
                <a:solidFill>
                  <a:srgbClr val="0000FF"/>
                </a:solidFill>
                <a:latin typeface="Hoefler Text" pitchFamily="-111" charset="0"/>
                <a:ea typeface="ＭＳ Ｐゴシック" pitchFamily="-111" charset="-128"/>
                <a:cs typeface="ＭＳ Ｐゴシック" pitchFamily="-111" charset="-128"/>
              </a:rPr>
              <a:t>WE</a:t>
            </a:r>
            <a:r>
              <a:rPr lang="en-US" sz="1000" smtClean="0">
                <a:latin typeface="Hoefler Text" pitchFamily="-111" charset="0"/>
                <a:ea typeface="ＭＳ Ｐゴシック" pitchFamily="-111" charset="-128"/>
                <a:cs typeface="ＭＳ Ｐゴシック" pitchFamily="-111" charset="-128"/>
              </a:rPr>
              <a:t> are doing that might contribute to these results?   PDSA</a:t>
            </a:r>
          </a:p>
          <a:p>
            <a:pPr eaLnBrk="1" hangingPunct="1"/>
            <a:r>
              <a:rPr lang="en-US" sz="1000" smtClean="0">
                <a:latin typeface="Hoefler Text" pitchFamily="-111" charset="0"/>
                <a:ea typeface="ＭＳ Ｐゴシック" pitchFamily="-111" charset="-128"/>
                <a:cs typeface="ＭＳ Ｐゴシック" pitchFamily="-111" charset="-128"/>
              </a:rPr>
              <a:t>The objective here is to reflect about our practices and determine where or how </a:t>
            </a:r>
            <a:r>
              <a:rPr lang="en-US" sz="1000" smtClean="0">
                <a:solidFill>
                  <a:srgbClr val="0000FF"/>
                </a:solidFill>
                <a:latin typeface="Hoefler Text" pitchFamily="-111" charset="0"/>
                <a:ea typeface="ＭＳ Ｐゴシック" pitchFamily="-111" charset="-128"/>
                <a:cs typeface="ＭＳ Ｐゴシック" pitchFamily="-111" charset="-128"/>
              </a:rPr>
              <a:t>WE</a:t>
            </a:r>
            <a:r>
              <a:rPr lang="en-US" sz="1000" smtClean="0">
                <a:latin typeface="Hoefler Text" pitchFamily="-111" charset="0"/>
                <a:ea typeface="ＭＳ Ｐゴシック" pitchFamily="-111" charset="-128"/>
                <a:cs typeface="ＭＳ Ｐゴシック" pitchFamily="-111" charset="-128"/>
              </a:rPr>
              <a:t> can improve what </a:t>
            </a:r>
            <a:r>
              <a:rPr lang="en-US" sz="1000" smtClean="0">
                <a:solidFill>
                  <a:srgbClr val="0000FF"/>
                </a:solidFill>
                <a:latin typeface="Hoefler Text" pitchFamily="-111" charset="0"/>
                <a:ea typeface="ＭＳ Ｐゴシック" pitchFamily="-111" charset="-128"/>
                <a:cs typeface="ＭＳ Ｐゴシック" pitchFamily="-111" charset="-128"/>
              </a:rPr>
              <a:t>WE</a:t>
            </a:r>
            <a:r>
              <a:rPr lang="en-US" sz="1000" smtClean="0">
                <a:latin typeface="Hoefler Text" pitchFamily="-111" charset="0"/>
                <a:ea typeface="ＭＳ Ｐゴシック" pitchFamily="-111" charset="-128"/>
                <a:cs typeface="ＭＳ Ｐゴシック" pitchFamily="-111" charset="-128"/>
              </a:rPr>
              <a:t> do.</a:t>
            </a:r>
          </a:p>
          <a:p>
            <a:pPr eaLnBrk="1" hangingPunct="1"/>
            <a:endParaRPr lang="en-US" sz="1000" smtClean="0">
              <a:latin typeface="Hoefler Text" pitchFamily="-111" charset="0"/>
              <a:ea typeface="ＭＳ Ｐゴシック" pitchFamily="-111" charset="-128"/>
              <a:cs typeface="ＭＳ Ｐゴシック" pitchFamily="-111" charset="-128"/>
            </a:endParaRPr>
          </a:p>
          <a:p>
            <a:pPr eaLnBrk="1" hangingPunct="1"/>
            <a:r>
              <a:rPr lang="en-US" sz="1000" b="1" smtClean="0">
                <a:latin typeface="Hoefler Text" pitchFamily="-111" charset="0"/>
                <a:ea typeface="ＭＳ Ｐゴシック" pitchFamily="-111" charset="-128"/>
                <a:cs typeface="ＭＳ Ｐゴシック" pitchFamily="-111" charset="-128"/>
              </a:rPr>
              <a:t>Have this slide</a:t>
            </a:r>
          </a:p>
          <a:p>
            <a:pPr eaLnBrk="1" hangingPunct="1"/>
            <a:endParaRPr lang="en-US" sz="1000" smtClean="0">
              <a:latin typeface="Helvetica" pitchFamily="-111" charset="0"/>
              <a:ea typeface="Helvetica" pitchFamily="-111" charset="0"/>
              <a:cs typeface="Helvetica" pitchFamily="-111" charset="0"/>
              <a:sym typeface="Helvetica" pitchFamily="-111"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1"/>
          <p:cNvSpPr>
            <a:spLocks noGrp="1" noRot="1" noChangeAspect="1" noChangeArrowheads="1"/>
          </p:cNvSpPr>
          <p:nvPr>
            <p:ph type="sldImg"/>
          </p:nvPr>
        </p:nvSpPr>
        <p:spPr>
          <a:solidFill>
            <a:srgbClr val="FFFFFF"/>
          </a:solidFill>
          <a:ln/>
        </p:spPr>
      </p:sp>
      <p:sp>
        <p:nvSpPr>
          <p:cNvPr id="247811" name="Rectangle 2"/>
          <p:cNvSpPr>
            <a:spLocks noGrp="1" noChangeArrowheads="1"/>
          </p:cNvSpPr>
          <p:nvPr>
            <p:ph type="body" idx="1"/>
          </p:nvPr>
        </p:nvSpPr>
        <p:spPr>
          <a:noFill/>
          <a:ln/>
        </p:spPr>
        <p:txBody>
          <a:bodyPr/>
          <a:lstStyle/>
          <a:p>
            <a:pPr eaLnBrk="1" hangingPunct="1"/>
            <a:r>
              <a:rPr lang="en-US" i="1" smtClean="0">
                <a:latin typeface="Helvetica" pitchFamily="-111" charset="0"/>
                <a:ea typeface="Helvetica" pitchFamily="-111" charset="0"/>
                <a:cs typeface="Helvetica" pitchFamily="-111" charset="0"/>
                <a:sym typeface="Helvetica" pitchFamily="-111" charset="0"/>
              </a:rPr>
              <a:t>10.6.09 Note:  The profile session handled this topic.  Ours was a quick reminder and discussion about why to consider all types.</a:t>
            </a:r>
          </a:p>
          <a:p>
            <a:pPr eaLnBrk="1" hangingPunct="1"/>
            <a:endParaRPr lang="en-US" smtClean="0">
              <a:latin typeface="Helvetica" pitchFamily="-111" charset="0"/>
              <a:ea typeface="Helvetica" pitchFamily="-111" charset="0"/>
              <a:cs typeface="Helvetica" pitchFamily="-111" charset="0"/>
              <a:sym typeface="Helvetica" pitchFamily="-111" charset="0"/>
            </a:endParaRPr>
          </a:p>
          <a:p>
            <a:pPr eaLnBrk="1" hangingPunct="1"/>
            <a:endParaRPr lang="en-US" smtClean="0">
              <a:latin typeface="Helvetica" pitchFamily="-111" charset="0"/>
              <a:ea typeface="Helvetica" pitchFamily="-111" charset="0"/>
              <a:cs typeface="Helvetica" pitchFamily="-111" charset="0"/>
              <a:sym typeface="Helvetica" pitchFamily="-111" charset="0"/>
            </a:endParaRPr>
          </a:p>
          <a:p>
            <a:pPr eaLnBrk="1" hangingPunct="1"/>
            <a:r>
              <a:rPr lang="en-US" smtClean="0">
                <a:latin typeface="Helvetica" pitchFamily="-111" charset="0"/>
                <a:ea typeface="Helvetica" pitchFamily="-111" charset="0"/>
                <a:cs typeface="Helvetica" pitchFamily="-111" charset="0"/>
                <a:sym typeface="Helvetica" pitchFamily="-111" charset="0"/>
              </a:rPr>
              <a:t>Trend data</a:t>
            </a:r>
          </a:p>
          <a:p>
            <a:pPr eaLnBrk="1" hangingPunct="1"/>
            <a:r>
              <a:rPr lang="en-US" smtClean="0">
                <a:latin typeface="Helvetica" pitchFamily="-111" charset="0"/>
                <a:ea typeface="Helvetica" pitchFamily="-111" charset="0"/>
                <a:cs typeface="Helvetica" pitchFamily="-111" charset="0"/>
                <a:sym typeface="Helvetica" pitchFamily="-111" charset="0"/>
              </a:rPr>
              <a:t>program is 4th grade year after year</a:t>
            </a:r>
          </a:p>
          <a:p>
            <a:pPr eaLnBrk="1" hangingPunct="1"/>
            <a:r>
              <a:rPr lang="en-US" smtClean="0">
                <a:latin typeface="Helvetica" pitchFamily="-111" charset="0"/>
                <a:ea typeface="Helvetica" pitchFamily="-111" charset="0"/>
                <a:cs typeface="Helvetica" pitchFamily="-111" charset="0"/>
                <a:sym typeface="Helvetica" pitchFamily="-111" charset="0"/>
              </a:rPr>
              <a:t>cohort is class of...2015 year after year</a:t>
            </a:r>
          </a:p>
          <a:p>
            <a:pPr eaLnBrk="1" hangingPunct="1"/>
            <a:r>
              <a:rPr lang="en-US" smtClean="0">
                <a:latin typeface="Helvetica" pitchFamily="-111" charset="0"/>
                <a:ea typeface="Helvetica" pitchFamily="-111" charset="0"/>
                <a:cs typeface="Helvetica" pitchFamily="-111" charset="0"/>
                <a:sym typeface="Helvetica" pitchFamily="-111" charset="0"/>
              </a:rPr>
              <a:t>individual student...compilation data</a:t>
            </a:r>
          </a:p>
          <a:p>
            <a:pPr eaLnBrk="1" hangingPunct="1"/>
            <a:endParaRPr lang="en-US" smtClean="0">
              <a:latin typeface="Helvetica" pitchFamily="-111" charset="0"/>
              <a:ea typeface="Helvetica" pitchFamily="-111" charset="0"/>
              <a:cs typeface="Helvetica" pitchFamily="-111" charset="0"/>
              <a:sym typeface="Helvetica" pitchFamily="-111"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Slide Image Placeholder 1"/>
          <p:cNvSpPr>
            <a:spLocks noGrp="1" noRot="1" noChangeAspect="1"/>
          </p:cNvSpPr>
          <p:nvPr>
            <p:ph type="sldImg"/>
          </p:nvPr>
        </p:nvSpPr>
        <p:spPr>
          <a:ln/>
        </p:spPr>
      </p:sp>
      <p:sp>
        <p:nvSpPr>
          <p:cNvPr id="251907" name="Notes Placeholder 2"/>
          <p:cNvSpPr>
            <a:spLocks noGrp="1"/>
          </p:cNvSpPr>
          <p:nvPr>
            <p:ph type="body" idx="1"/>
          </p:nvPr>
        </p:nvSpPr>
        <p:spPr>
          <a:noFill/>
          <a:ln/>
        </p:spPr>
        <p:txBody>
          <a:bodyPr/>
          <a:lstStyle/>
          <a:p>
            <a:pPr eaLnBrk="1" hangingPunct="1"/>
            <a:r>
              <a:rPr lang="en-US" i="1" smtClean="0">
                <a:latin typeface="Helvetica" pitchFamily="-111" charset="0"/>
                <a:ea typeface="Helvetica" pitchFamily="-111" charset="0"/>
                <a:cs typeface="Helvetica" pitchFamily="-111" charset="0"/>
                <a:sym typeface="Helvetica" pitchFamily="-111" charset="0"/>
              </a:rPr>
              <a:t>10.6.09 Note:  This is a quick example of program data.</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3FFCED9-0798-8C48-887D-7F798386BD36}" type="datetimeFigureOut">
              <a:rPr lang="en-US" smtClean="0"/>
              <a:t>1/3/12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99BB94-F317-C848-9220-1D07461C875C}"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FFCED9-0798-8C48-887D-7F798386BD36}" type="datetimeFigureOut">
              <a:rPr lang="en-US" smtClean="0"/>
              <a:t>1/3/12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99BB94-F317-C848-9220-1D07461C875C}"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FFCED9-0798-8C48-887D-7F798386BD36}" type="datetimeFigureOut">
              <a:rPr lang="en-US" smtClean="0"/>
              <a:t>1/3/12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99BB94-F317-C848-9220-1D07461C875C}"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FFCED9-0798-8C48-887D-7F798386BD36}" type="datetimeFigureOut">
              <a:rPr lang="en-US" smtClean="0"/>
              <a:t>1/3/12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99BB94-F317-C848-9220-1D07461C875C}"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FFCED9-0798-8C48-887D-7F798386BD36}" type="datetimeFigureOut">
              <a:rPr lang="en-US" smtClean="0"/>
              <a:t>1/3/12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99BB94-F317-C848-9220-1D07461C875C}"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3FFCED9-0798-8C48-887D-7F798386BD36}" type="datetimeFigureOut">
              <a:rPr lang="en-US" smtClean="0"/>
              <a:t>1/3/12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99BB94-F317-C848-9220-1D07461C875C}"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3FFCED9-0798-8C48-887D-7F798386BD36}" type="datetimeFigureOut">
              <a:rPr lang="en-US" smtClean="0"/>
              <a:t>1/3/12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99BB94-F317-C848-9220-1D07461C875C}"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3FFCED9-0798-8C48-887D-7F798386BD36}" type="datetimeFigureOut">
              <a:rPr lang="en-US" smtClean="0"/>
              <a:t>1/3/12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099BB94-F317-C848-9220-1D07461C875C}"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FFCED9-0798-8C48-887D-7F798386BD36}" type="datetimeFigureOut">
              <a:rPr lang="en-US" smtClean="0"/>
              <a:t>1/3/12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099BB94-F317-C848-9220-1D07461C875C}"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FFCED9-0798-8C48-887D-7F798386BD36}" type="datetimeFigureOut">
              <a:rPr lang="en-US" smtClean="0"/>
              <a:t>1/3/12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99BB94-F317-C848-9220-1D07461C875C}"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FFCED9-0798-8C48-887D-7F798386BD36}" type="datetimeFigureOut">
              <a:rPr lang="en-US" smtClean="0"/>
              <a:t>1/3/12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99BB94-F317-C848-9220-1D07461C875C}"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FFCED9-0798-8C48-887D-7F798386BD36}" type="datetimeFigureOut">
              <a:rPr lang="en-US" smtClean="0"/>
              <a:t>1/3/12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99BB94-F317-C848-9220-1D07461C875C}"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oleObject" Target="../embeddings/Microsoft_Excel_97_-_2004_Worksheet1.xls"/><Relationship Id="rId5" Type="http://schemas.openxmlformats.org/officeDocument/2006/relationships/image" Target="../media/image6.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oleObject" Target="../embeddings/Microsoft_Excel_97_-_2004_Worksheet2.xls"/><Relationship Id="rId5" Type="http://schemas.openxmlformats.org/officeDocument/2006/relationships/image" Target="../media/image7.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oleObject" Target="Macintosh%20HD:Users:Lenny:Desktop:Lenny:Lenny%202.13.09:data%20retreat:Graph%20types:graph%20types%20word%202003.doc!OLE_LINK1" TargetMode="External"/><Relationship Id="rId5" Type="http://schemas.openxmlformats.org/officeDocument/2006/relationships/image" Target="../media/image8.png"/><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Boone Central Data In-service</a:t>
            </a:r>
            <a:endParaRPr lang="en-US" dirty="0"/>
          </a:p>
        </p:txBody>
      </p:sp>
      <p:sp>
        <p:nvSpPr>
          <p:cNvPr id="3" name="Subtitle 2"/>
          <p:cNvSpPr>
            <a:spLocks noGrp="1"/>
          </p:cNvSpPr>
          <p:nvPr>
            <p:ph type="subTitle" idx="1"/>
          </p:nvPr>
        </p:nvSpPr>
        <p:spPr/>
        <p:txBody>
          <a:bodyPr/>
          <a:lstStyle/>
          <a:p>
            <a:r>
              <a:rPr lang="en-US" dirty="0" smtClean="0"/>
              <a:t>January 4</a:t>
            </a:r>
            <a:r>
              <a:rPr lang="en-US" baseline="30000" dirty="0" smtClean="0"/>
              <a:t>th</a:t>
            </a:r>
            <a:r>
              <a:rPr lang="en-US" dirty="0" smtClean="0"/>
              <a:t> 2011</a:t>
            </a:r>
            <a:endParaRPr lang="en-US" dirty="0"/>
          </a:p>
        </p:txBody>
      </p:sp>
    </p:spTree>
    <p:extLst>
      <p:ext uri="{BB962C8B-B14F-4D97-AF65-F5344CB8AC3E}">
        <p14:creationId xmlns:p14="http://schemas.microsoft.com/office/powerpoint/2010/main" val="232838975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a:latin typeface="Calibri" charset="0"/>
                <a:ea typeface="ＭＳ Ｐゴシック" charset="0"/>
                <a:cs typeface="ＭＳ Ｐゴシック" charset="0"/>
              </a:rPr>
              <a:t>For Example…</a:t>
            </a:r>
          </a:p>
        </p:txBody>
      </p:sp>
      <p:sp>
        <p:nvSpPr>
          <p:cNvPr id="57347" name="Rectangle 3"/>
          <p:cNvSpPr>
            <a:spLocks noGrp="1" noChangeArrowheads="1"/>
          </p:cNvSpPr>
          <p:nvPr>
            <p:ph idx="1"/>
          </p:nvPr>
        </p:nvSpPr>
        <p:spPr/>
        <p:txBody>
          <a:bodyPr>
            <a:normAutofit/>
          </a:bodyPr>
          <a:lstStyle/>
          <a:p>
            <a:pPr eaLnBrk="1" hangingPunct="1">
              <a:lnSpc>
                <a:spcPct val="90000"/>
              </a:lnSpc>
            </a:pPr>
            <a:r>
              <a:rPr lang="en-US" sz="2800">
                <a:latin typeface="Calibri" charset="0"/>
                <a:ea typeface="ＭＳ Ｐゴシック" charset="0"/>
                <a:cs typeface="ＭＳ Ｐゴシック" charset="0"/>
              </a:rPr>
              <a:t>Through disaggregation we find students from single parent families are not reading at grade level by 3</a:t>
            </a:r>
            <a:r>
              <a:rPr lang="en-US" sz="2800" baseline="30000">
                <a:latin typeface="Calibri" charset="0"/>
                <a:ea typeface="ＭＳ Ｐゴシック" charset="0"/>
                <a:cs typeface="ＭＳ Ｐゴシック" charset="0"/>
              </a:rPr>
              <a:t>rd</a:t>
            </a:r>
            <a:r>
              <a:rPr lang="en-US" sz="2800">
                <a:latin typeface="Calibri" charset="0"/>
                <a:ea typeface="ＭＳ Ｐゴシック" charset="0"/>
                <a:cs typeface="ＭＳ Ｐゴシック" charset="0"/>
              </a:rPr>
              <a:t> grade. </a:t>
            </a:r>
          </a:p>
          <a:p>
            <a:pPr eaLnBrk="1" hangingPunct="1">
              <a:lnSpc>
                <a:spcPct val="90000"/>
              </a:lnSpc>
            </a:pPr>
            <a:r>
              <a:rPr lang="en-US" sz="2800">
                <a:latin typeface="Calibri" charset="0"/>
                <a:ea typeface="ＭＳ Ｐゴシック" charset="0"/>
                <a:cs typeface="ＭＳ Ｐゴシック" charset="0"/>
              </a:rPr>
              <a:t>Coming from a single parent family is a  condition.</a:t>
            </a:r>
          </a:p>
          <a:p>
            <a:pPr eaLnBrk="1" hangingPunct="1">
              <a:lnSpc>
                <a:spcPct val="90000"/>
              </a:lnSpc>
            </a:pPr>
            <a:r>
              <a:rPr lang="en-US" sz="2800">
                <a:latin typeface="Calibri" charset="0"/>
                <a:ea typeface="ＭＳ Ｐゴシック" charset="0"/>
                <a:cs typeface="ＭＳ Ｐゴシック" charset="0"/>
              </a:rPr>
              <a:t>Reading below grade level is a problem.</a:t>
            </a:r>
          </a:p>
          <a:p>
            <a:pPr eaLnBrk="1" hangingPunct="1">
              <a:lnSpc>
                <a:spcPct val="90000"/>
              </a:lnSpc>
            </a:pPr>
            <a:r>
              <a:rPr lang="en-US" sz="2800">
                <a:latin typeface="Calibri" charset="0"/>
                <a:ea typeface="ＭＳ Ｐゴシック" charset="0"/>
                <a:cs typeface="ＭＳ Ｐゴシック" charset="0"/>
              </a:rPr>
              <a:t>Strategies and interventions can be implemented based on the condition.</a:t>
            </a:r>
          </a:p>
          <a:p>
            <a:pPr lvl="1" eaLnBrk="1" hangingPunct="1">
              <a:lnSpc>
                <a:spcPct val="90000"/>
              </a:lnSpc>
            </a:pPr>
            <a:r>
              <a:rPr lang="en-US" sz="2400">
                <a:latin typeface="Calibri" charset="0"/>
                <a:ea typeface="ＭＳ Ｐゴシック" charset="0"/>
              </a:rPr>
              <a:t>Establish a mentor program.</a:t>
            </a:r>
          </a:p>
          <a:p>
            <a:pPr lvl="1" eaLnBrk="1" hangingPunct="1">
              <a:lnSpc>
                <a:spcPct val="90000"/>
              </a:lnSpc>
            </a:pPr>
            <a:r>
              <a:rPr lang="en-US" sz="2400">
                <a:latin typeface="Calibri" charset="0"/>
                <a:ea typeface="ＭＳ Ｐゴシック" charset="0"/>
              </a:rPr>
              <a:t>Create a before or after school program.</a:t>
            </a:r>
          </a:p>
          <a:p>
            <a:pPr eaLnBrk="1" hangingPunct="1">
              <a:lnSpc>
                <a:spcPct val="90000"/>
              </a:lnSpc>
            </a:pPr>
            <a:endParaRPr lang="en-US" sz="2800">
              <a:latin typeface="Calibri" charset="0"/>
              <a:ea typeface="ＭＳ Ｐゴシック" charset="0"/>
              <a:cs typeface="ＭＳ Ｐゴシック" charset="0"/>
            </a:endParaRPr>
          </a:p>
        </p:txBody>
      </p:sp>
    </p:spTree>
    <p:extLst>
      <p:ext uri="{BB962C8B-B14F-4D97-AF65-F5344CB8AC3E}">
        <p14:creationId xmlns:p14="http://schemas.microsoft.com/office/powerpoint/2010/main" val="347541640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atin typeface="Calibri" charset="0"/>
                <a:ea typeface="ＭＳ Ｐゴシック" charset="0"/>
                <a:cs typeface="ＭＳ Ｐゴシック" charset="0"/>
              </a:rPr>
              <a:t>Some Ground Rules</a:t>
            </a:r>
          </a:p>
        </p:txBody>
      </p:sp>
      <p:sp>
        <p:nvSpPr>
          <p:cNvPr id="19459" name="Rectangle 3"/>
          <p:cNvSpPr>
            <a:spLocks noGrp="1" noChangeArrowheads="1"/>
          </p:cNvSpPr>
          <p:nvPr>
            <p:ph idx="1"/>
          </p:nvPr>
        </p:nvSpPr>
        <p:spPr/>
        <p:txBody>
          <a:bodyPr>
            <a:normAutofit/>
          </a:bodyPr>
          <a:lstStyle/>
          <a:p>
            <a:pPr eaLnBrk="1" hangingPunct="1"/>
            <a:r>
              <a:rPr lang="en-US" sz="2800">
                <a:latin typeface="Calibri" charset="0"/>
                <a:ea typeface="ＭＳ Ｐゴシック" charset="0"/>
                <a:cs typeface="ＭＳ Ｐゴシック" charset="0"/>
              </a:rPr>
              <a:t>Don</a:t>
            </a:r>
            <a:r>
              <a:rPr lang="ja-JP" altLang="en-US" sz="2800">
                <a:latin typeface="Calibri" charset="0"/>
                <a:ea typeface="ＭＳ Ｐゴシック" charset="0"/>
                <a:cs typeface="ＭＳ Ｐゴシック" charset="0"/>
              </a:rPr>
              <a:t>’</a:t>
            </a:r>
            <a:r>
              <a:rPr lang="en-US" sz="2800">
                <a:latin typeface="Calibri" charset="0"/>
                <a:ea typeface="ＭＳ Ｐゴシック" charset="0"/>
                <a:cs typeface="ＭＳ Ｐゴシック" charset="0"/>
              </a:rPr>
              <a:t>t blame kids; it is not their fault.</a:t>
            </a:r>
          </a:p>
          <a:p>
            <a:pPr eaLnBrk="1" hangingPunct="1"/>
            <a:r>
              <a:rPr lang="en-US" sz="2800">
                <a:latin typeface="Calibri" charset="0"/>
                <a:ea typeface="ＭＳ Ｐゴシック" charset="0"/>
                <a:cs typeface="ＭＳ Ｐゴシック" charset="0"/>
              </a:rPr>
              <a:t>Don</a:t>
            </a:r>
            <a:r>
              <a:rPr lang="ja-JP" altLang="en-US" sz="2800">
                <a:latin typeface="Calibri" charset="0"/>
                <a:ea typeface="ＭＳ Ｐゴシック" charset="0"/>
                <a:cs typeface="ＭＳ Ｐゴシック" charset="0"/>
              </a:rPr>
              <a:t>’</a:t>
            </a:r>
            <a:r>
              <a:rPr lang="en-US" sz="2800">
                <a:latin typeface="Calibri" charset="0"/>
                <a:ea typeface="ＭＳ Ｐゴシック" charset="0"/>
                <a:cs typeface="ＭＳ Ｐゴシック" charset="0"/>
              </a:rPr>
              <a:t>t use kids as excuses.</a:t>
            </a:r>
          </a:p>
          <a:p>
            <a:pPr eaLnBrk="1" hangingPunct="1"/>
            <a:r>
              <a:rPr lang="en-US" sz="2800">
                <a:latin typeface="Calibri" charset="0"/>
                <a:ea typeface="ＭＳ Ｐゴシック" charset="0"/>
                <a:cs typeface="ＭＳ Ｐゴシック" charset="0"/>
              </a:rPr>
              <a:t>Don</a:t>
            </a:r>
            <a:r>
              <a:rPr lang="ja-JP" altLang="en-US" sz="2800">
                <a:latin typeface="Calibri" charset="0"/>
                <a:ea typeface="ＭＳ Ｐゴシック" charset="0"/>
                <a:cs typeface="ＭＳ Ｐゴシック" charset="0"/>
              </a:rPr>
              <a:t>’</a:t>
            </a:r>
            <a:r>
              <a:rPr lang="en-US" sz="2800">
                <a:latin typeface="Calibri" charset="0"/>
                <a:ea typeface="ＭＳ Ｐゴシック" charset="0"/>
                <a:cs typeface="ＭＳ Ｐゴシック" charset="0"/>
              </a:rPr>
              <a:t>t blame teachers.</a:t>
            </a:r>
          </a:p>
          <a:p>
            <a:pPr eaLnBrk="1" hangingPunct="1"/>
            <a:r>
              <a:rPr lang="en-US" sz="2800">
                <a:latin typeface="Calibri" charset="0"/>
                <a:ea typeface="ＭＳ Ｐゴシック" charset="0"/>
                <a:cs typeface="ＭＳ Ｐゴシック" charset="0"/>
              </a:rPr>
              <a:t>Data is just information about the current state of affairs.</a:t>
            </a:r>
          </a:p>
          <a:p>
            <a:pPr eaLnBrk="1" hangingPunct="1"/>
            <a:r>
              <a:rPr lang="en-US" sz="2800">
                <a:latin typeface="Calibri" charset="0"/>
                <a:ea typeface="ＭＳ Ｐゴシック" charset="0"/>
                <a:cs typeface="ＭＳ Ｐゴシック" charset="0"/>
              </a:rPr>
              <a:t>These are our students.</a:t>
            </a:r>
          </a:p>
          <a:p>
            <a:pPr eaLnBrk="1" hangingPunct="1"/>
            <a:r>
              <a:rPr lang="en-US" sz="2800">
                <a:latin typeface="Calibri" charset="0"/>
                <a:ea typeface="ＭＳ Ｐゴシック" charset="0"/>
                <a:cs typeface="ＭＳ Ｐゴシック" charset="0"/>
              </a:rPr>
              <a:t>The real question is </a:t>
            </a:r>
            <a:r>
              <a:rPr lang="ja-JP" altLang="en-US" sz="2800">
                <a:latin typeface="Calibri" charset="0"/>
                <a:ea typeface="ＭＳ Ｐゴシック" charset="0"/>
                <a:cs typeface="ＭＳ Ｐゴシック" charset="0"/>
              </a:rPr>
              <a:t>“</a:t>
            </a:r>
            <a:r>
              <a:rPr lang="en-US" sz="2800">
                <a:latin typeface="Calibri" charset="0"/>
                <a:ea typeface="ＭＳ Ｐゴシック" charset="0"/>
                <a:cs typeface="ＭＳ Ｐゴシック" charset="0"/>
              </a:rPr>
              <a:t>What are we going to help our students learn.</a:t>
            </a:r>
            <a:r>
              <a:rPr lang="ja-JP" altLang="en-US" sz="2800">
                <a:latin typeface="Calibri" charset="0"/>
                <a:ea typeface="ＭＳ Ｐゴシック" charset="0"/>
                <a:cs typeface="ＭＳ Ｐゴシック" charset="0"/>
              </a:rPr>
              <a:t>”</a:t>
            </a:r>
            <a:r>
              <a:rPr lang="en-US" sz="2800">
                <a:latin typeface="Calibri" charset="0"/>
                <a:ea typeface="ＭＳ Ｐゴシック" charset="0"/>
                <a:cs typeface="ＭＳ Ｐゴシック" charset="0"/>
              </a:rPr>
              <a:t> </a:t>
            </a:r>
          </a:p>
          <a:p>
            <a:pPr eaLnBrk="1" hangingPunct="1">
              <a:buFontTx/>
              <a:buNone/>
            </a:pPr>
            <a:endParaRPr lang="en-US" sz="2800">
              <a:latin typeface="Calibri" charset="0"/>
              <a:ea typeface="ＭＳ Ｐゴシック" charset="0"/>
              <a:cs typeface="ＭＳ Ｐゴシック" charset="0"/>
            </a:endParaRPr>
          </a:p>
        </p:txBody>
      </p:sp>
    </p:spTree>
    <p:extLst>
      <p:ext uri="{BB962C8B-B14F-4D97-AF65-F5344CB8AC3E}">
        <p14:creationId xmlns:p14="http://schemas.microsoft.com/office/powerpoint/2010/main" val="61795038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2210" name="Picture 1"/>
          <p:cNvPicPr>
            <a:picLocks noChangeArrowheads="1"/>
          </p:cNvPicPr>
          <p:nvPr/>
        </p:nvPicPr>
        <p:blipFill>
          <a:blip r:embed="rId3"/>
          <a:srcRect/>
          <a:stretch>
            <a:fillRect/>
          </a:stretch>
        </p:blipFill>
        <p:spPr bwMode="auto">
          <a:xfrm>
            <a:off x="5827059" y="1350818"/>
            <a:ext cx="3036794" cy="4696475"/>
          </a:xfrm>
          <a:prstGeom prst="rect">
            <a:avLst/>
          </a:prstGeom>
          <a:noFill/>
          <a:ln w="12700">
            <a:noFill/>
            <a:miter lim="800000"/>
            <a:headEnd/>
            <a:tailEnd/>
          </a:ln>
        </p:spPr>
      </p:pic>
      <p:sp>
        <p:nvSpPr>
          <p:cNvPr id="27650" name="Rectangle 2"/>
          <p:cNvSpPr>
            <a:spLocks noGrp="1" noChangeArrowheads="1"/>
          </p:cNvSpPr>
          <p:nvPr>
            <p:ph type="title"/>
          </p:nvPr>
        </p:nvSpPr>
        <p:spPr>
          <a:xfrm>
            <a:off x="535781" y="2295968"/>
            <a:ext cx="4932689" cy="1919883"/>
          </a:xfrm>
        </p:spPr>
        <p:txBody>
          <a:bodyPr/>
          <a:lstStyle/>
          <a:p>
            <a:pPr eaLnBrk="1" hangingPunct="1">
              <a:defRPr/>
            </a:pPr>
            <a:r>
              <a:rPr lang="en-US" dirty="0">
                <a:solidFill>
                  <a:srgbClr val="A47F52">
                    <a:alpha val="85001"/>
                  </a:srgbClr>
                </a:solidFill>
                <a:sym typeface="Hoefler Text" pitchFamily="-106" charset="0"/>
              </a:rPr>
              <a:t>continuous improvement</a:t>
            </a:r>
          </a:p>
        </p:txBody>
      </p:sp>
      <p:sp>
        <p:nvSpPr>
          <p:cNvPr id="27651" name="Rectangle 3"/>
          <p:cNvSpPr>
            <a:spLocks noGrp="1" noChangeArrowheads="1"/>
          </p:cNvSpPr>
          <p:nvPr>
            <p:ph idx="1"/>
          </p:nvPr>
        </p:nvSpPr>
        <p:spPr>
          <a:xfrm>
            <a:off x="732118" y="4234251"/>
            <a:ext cx="3839882" cy="2107407"/>
          </a:xfrm>
        </p:spPr>
        <p:txBody>
          <a:bodyPr>
            <a:normAutofit fontScale="92500" lnSpcReduction="20000"/>
          </a:bodyPr>
          <a:lstStyle/>
          <a:p>
            <a:pPr marL="0" indent="0" eaLnBrk="1" hangingPunct="1">
              <a:defRPr/>
            </a:pPr>
            <a:r>
              <a:rPr lang="en-US" dirty="0">
                <a:sym typeface="Hoefler Text" pitchFamily="-106" charset="0"/>
              </a:rPr>
              <a:t>members of an organization acquire and use information to change and implement action</a:t>
            </a:r>
          </a:p>
        </p:txBody>
      </p:sp>
    </p:spTree>
    <p:extLst>
      <p:ext uri="{BB962C8B-B14F-4D97-AF65-F5344CB8AC3E}">
        <p14:creationId xmlns:p14="http://schemas.microsoft.com/office/powerpoint/2010/main" val="184035733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6306" name="Picture 1"/>
          <p:cNvPicPr>
            <a:picLocks noChangeArrowheads="1"/>
          </p:cNvPicPr>
          <p:nvPr/>
        </p:nvPicPr>
        <p:blipFill>
          <a:blip r:embed="rId3"/>
          <a:srcRect/>
          <a:stretch>
            <a:fillRect/>
          </a:stretch>
        </p:blipFill>
        <p:spPr bwMode="auto">
          <a:xfrm>
            <a:off x="4995957" y="1357313"/>
            <a:ext cx="3036794" cy="4696475"/>
          </a:xfrm>
          <a:prstGeom prst="rect">
            <a:avLst/>
          </a:prstGeom>
          <a:noFill/>
          <a:ln w="12700">
            <a:noFill/>
            <a:miter lim="800000"/>
            <a:headEnd/>
            <a:tailEnd/>
          </a:ln>
        </p:spPr>
      </p:pic>
      <p:sp>
        <p:nvSpPr>
          <p:cNvPr id="31746" name="Rectangle 2"/>
          <p:cNvSpPr>
            <a:spLocks noGrp="1" noChangeArrowheads="1"/>
          </p:cNvSpPr>
          <p:nvPr>
            <p:ph type="title"/>
          </p:nvPr>
        </p:nvSpPr>
        <p:spPr>
          <a:xfrm>
            <a:off x="732235" y="2149291"/>
            <a:ext cx="3839766" cy="1919883"/>
          </a:xfrm>
        </p:spPr>
        <p:txBody>
          <a:bodyPr/>
          <a:lstStyle/>
          <a:p>
            <a:pPr eaLnBrk="1" hangingPunct="1">
              <a:defRPr/>
            </a:pPr>
            <a:r>
              <a:rPr lang="en-US" dirty="0">
                <a:solidFill>
                  <a:srgbClr val="A47F52">
                    <a:alpha val="85001"/>
                  </a:srgbClr>
                </a:solidFill>
                <a:sym typeface="Hoefler Text" pitchFamily="-106" charset="0"/>
              </a:rPr>
              <a:t>use data to:</a:t>
            </a:r>
          </a:p>
        </p:txBody>
      </p:sp>
      <p:sp>
        <p:nvSpPr>
          <p:cNvPr id="31747" name="Rectangle 3"/>
          <p:cNvSpPr>
            <a:spLocks noGrp="1" noChangeArrowheads="1"/>
          </p:cNvSpPr>
          <p:nvPr>
            <p:ph idx="1"/>
          </p:nvPr>
        </p:nvSpPr>
        <p:spPr>
          <a:xfrm>
            <a:off x="732118" y="4123293"/>
            <a:ext cx="3839882" cy="2143125"/>
          </a:xfrm>
        </p:spPr>
        <p:txBody>
          <a:bodyPr>
            <a:normAutofit fontScale="92500" lnSpcReduction="10000"/>
          </a:bodyPr>
          <a:lstStyle/>
          <a:p>
            <a:pPr marL="0" indent="0" eaLnBrk="1" hangingPunct="1">
              <a:defRPr/>
            </a:pPr>
            <a:r>
              <a:rPr lang="en-US" dirty="0">
                <a:sym typeface="Hoefler Text" pitchFamily="-106" charset="0"/>
              </a:rPr>
              <a:t>ask the right questions</a:t>
            </a:r>
          </a:p>
          <a:p>
            <a:pPr marL="0" indent="0" eaLnBrk="1" hangingPunct="1">
              <a:defRPr/>
            </a:pPr>
            <a:r>
              <a:rPr lang="en-US" dirty="0">
                <a:sym typeface="Hoefler Text" pitchFamily="-106" charset="0"/>
              </a:rPr>
              <a:t>define needs</a:t>
            </a:r>
          </a:p>
          <a:p>
            <a:pPr marL="0" indent="0" eaLnBrk="1" hangingPunct="1">
              <a:defRPr/>
            </a:pPr>
            <a:r>
              <a:rPr lang="en-US" dirty="0">
                <a:sym typeface="Hoefler Text" pitchFamily="-106" charset="0"/>
              </a:rPr>
              <a:t>plan interventions</a:t>
            </a:r>
          </a:p>
          <a:p>
            <a:pPr marL="0" indent="0" eaLnBrk="1" hangingPunct="1">
              <a:defRPr/>
            </a:pPr>
            <a:r>
              <a:rPr lang="en-US" dirty="0">
                <a:sym typeface="Hoefler Text" pitchFamily="-106" charset="0"/>
              </a:rPr>
              <a:t>evaluate progress</a:t>
            </a:r>
          </a:p>
        </p:txBody>
      </p:sp>
    </p:spTree>
    <p:extLst>
      <p:ext uri="{BB962C8B-B14F-4D97-AF65-F5344CB8AC3E}">
        <p14:creationId xmlns:p14="http://schemas.microsoft.com/office/powerpoint/2010/main" val="287258114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46786" name="Picture 1"/>
          <p:cNvPicPr>
            <a:picLocks noChangeArrowheads="1"/>
          </p:cNvPicPr>
          <p:nvPr/>
        </p:nvPicPr>
        <p:blipFill>
          <a:blip r:embed="rId3"/>
          <a:srcRect/>
          <a:stretch>
            <a:fillRect/>
          </a:stretch>
        </p:blipFill>
        <p:spPr bwMode="auto">
          <a:xfrm>
            <a:off x="5175251" y="1357313"/>
            <a:ext cx="2446618" cy="3794847"/>
          </a:xfrm>
          <a:prstGeom prst="rect">
            <a:avLst/>
          </a:prstGeom>
          <a:noFill/>
          <a:ln w="12700">
            <a:noFill/>
            <a:miter lim="800000"/>
            <a:headEnd/>
            <a:tailEnd/>
          </a:ln>
        </p:spPr>
      </p:pic>
      <p:sp>
        <p:nvSpPr>
          <p:cNvPr id="48130" name="Rectangle 2"/>
          <p:cNvSpPr>
            <a:spLocks noGrp="1" noChangeArrowheads="1"/>
          </p:cNvSpPr>
          <p:nvPr>
            <p:ph type="title"/>
          </p:nvPr>
        </p:nvSpPr>
        <p:spPr>
          <a:xfrm>
            <a:off x="1187649" y="2905505"/>
            <a:ext cx="3839766" cy="961895"/>
          </a:xfrm>
        </p:spPr>
        <p:txBody>
          <a:bodyPr>
            <a:normAutofit/>
          </a:bodyPr>
          <a:lstStyle/>
          <a:p>
            <a:pPr eaLnBrk="1" hangingPunct="1">
              <a:defRPr/>
            </a:pPr>
            <a:r>
              <a:rPr lang="en-US" sz="3400" dirty="0">
                <a:solidFill>
                  <a:srgbClr val="A47F52">
                    <a:alpha val="85001"/>
                  </a:srgbClr>
                </a:solidFill>
                <a:sym typeface="Hoefler Text" pitchFamily="-106" charset="0"/>
              </a:rPr>
              <a:t>v</a:t>
            </a:r>
            <a:r>
              <a:rPr lang="en-US" sz="3400" dirty="0" smtClean="0">
                <a:solidFill>
                  <a:srgbClr val="A47F52">
                    <a:alpha val="85001"/>
                  </a:srgbClr>
                </a:solidFill>
                <a:sym typeface="Hoefler Text" pitchFamily="-106" charset="0"/>
              </a:rPr>
              <a:t>iewing data</a:t>
            </a:r>
            <a:endParaRPr lang="en-US" sz="3400" dirty="0">
              <a:solidFill>
                <a:srgbClr val="A47F52">
                  <a:alpha val="85001"/>
                </a:srgbClr>
              </a:solidFill>
              <a:sym typeface="Hoefler Text" pitchFamily="-106" charset="0"/>
            </a:endParaRPr>
          </a:p>
        </p:txBody>
      </p:sp>
      <p:sp>
        <p:nvSpPr>
          <p:cNvPr id="48131" name="Rectangle 3"/>
          <p:cNvSpPr>
            <a:spLocks noGrp="1" noChangeArrowheads="1"/>
          </p:cNvSpPr>
          <p:nvPr>
            <p:ph idx="1"/>
          </p:nvPr>
        </p:nvSpPr>
        <p:spPr>
          <a:xfrm>
            <a:off x="1088839" y="4013056"/>
            <a:ext cx="4028514" cy="2134466"/>
          </a:xfrm>
        </p:spPr>
        <p:txBody>
          <a:bodyPr>
            <a:normAutofit fontScale="92500" lnSpcReduction="10000"/>
          </a:bodyPr>
          <a:lstStyle/>
          <a:p>
            <a:pPr marL="0" indent="0" eaLnBrk="1" hangingPunct="1">
              <a:defRPr/>
            </a:pPr>
            <a:endParaRPr lang="en-US" dirty="0">
              <a:sym typeface="Hoefler Text" pitchFamily="-106" charset="0"/>
            </a:endParaRPr>
          </a:p>
          <a:p>
            <a:pPr marL="0" indent="0" eaLnBrk="1" hangingPunct="1">
              <a:defRPr/>
            </a:pPr>
            <a:r>
              <a:rPr lang="en-US" dirty="0">
                <a:sym typeface="Hoefler Text" pitchFamily="-106" charset="0"/>
              </a:rPr>
              <a:t>program</a:t>
            </a:r>
          </a:p>
          <a:p>
            <a:pPr marL="0" indent="0" eaLnBrk="1" hangingPunct="1">
              <a:defRPr/>
            </a:pPr>
            <a:r>
              <a:rPr lang="en-US" dirty="0">
                <a:sym typeface="Hoefler Text" pitchFamily="-106" charset="0"/>
              </a:rPr>
              <a:t>cohort</a:t>
            </a:r>
          </a:p>
          <a:p>
            <a:pPr marL="0" indent="0" eaLnBrk="1" hangingPunct="1">
              <a:defRPr/>
            </a:pPr>
            <a:r>
              <a:rPr lang="en-US" dirty="0">
                <a:sym typeface="Hoefler Text" pitchFamily="-106" charset="0"/>
              </a:rPr>
              <a:t>individual student</a:t>
            </a:r>
          </a:p>
        </p:txBody>
      </p:sp>
    </p:spTree>
    <p:extLst>
      <p:ext uri="{BB962C8B-B14F-4D97-AF65-F5344CB8AC3E}">
        <p14:creationId xmlns:p14="http://schemas.microsoft.com/office/powerpoint/2010/main" val="63618900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5"/>
          <p:cNvSpPr>
            <a:spLocks noGrp="1" noChangeArrowheads="1"/>
          </p:cNvSpPr>
          <p:nvPr>
            <p:ph type="title"/>
          </p:nvPr>
        </p:nvSpPr>
        <p:spPr/>
        <p:txBody>
          <a:bodyPr/>
          <a:lstStyle/>
          <a:p>
            <a:pPr eaLnBrk="1" hangingPunct="1">
              <a:defRPr/>
            </a:pPr>
            <a:r>
              <a:rPr lang="en-US" smtClean="0">
                <a:sym typeface="Hoefler Text" pitchFamily="-106" charset="0"/>
              </a:rPr>
              <a:t>Program Data</a:t>
            </a:r>
          </a:p>
        </p:txBody>
      </p:sp>
      <p:graphicFrame>
        <p:nvGraphicFramePr>
          <p:cNvPr id="250882" name="Object 2"/>
          <p:cNvGraphicFramePr>
            <a:graphicFrameLocks noGrp="1" noChangeAspect="1"/>
          </p:cNvGraphicFramePr>
          <p:nvPr>
            <p:ph idx="1"/>
          </p:nvPr>
        </p:nvGraphicFramePr>
        <p:xfrm>
          <a:off x="0" y="515938"/>
          <a:ext cx="9144000" cy="5824537"/>
        </p:xfrm>
        <a:graphic>
          <a:graphicData uri="http://schemas.openxmlformats.org/presentationml/2006/ole">
            <mc:AlternateContent xmlns:mc="http://schemas.openxmlformats.org/markup-compatibility/2006">
              <mc:Choice xmlns:v="urn:schemas-microsoft-com:vml" Requires="v">
                <p:oleObj spid="_x0000_s1034" name="Worksheet" r:id="rId4" imgW="3987800" imgH="2540000" progId="Excel.Sheet.8">
                  <p:embed/>
                </p:oleObj>
              </mc:Choice>
              <mc:Fallback>
                <p:oleObj name="Worksheet" r:id="rId4" imgW="3987800" imgH="2540000" progId="Excel.Sheet.8">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515938"/>
                        <a:ext cx="9144000" cy="582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extLst>
      <p:ext uri="{BB962C8B-B14F-4D97-AF65-F5344CB8AC3E}">
        <p14:creationId xmlns:p14="http://schemas.microsoft.com/office/powerpoint/2010/main" val="138390807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5"/>
          <p:cNvSpPr>
            <a:spLocks noGrp="1" noChangeArrowheads="1"/>
          </p:cNvSpPr>
          <p:nvPr>
            <p:ph type="title"/>
          </p:nvPr>
        </p:nvSpPr>
        <p:spPr/>
        <p:txBody>
          <a:bodyPr/>
          <a:lstStyle/>
          <a:p>
            <a:pPr eaLnBrk="1" hangingPunct="1">
              <a:defRPr/>
            </a:pPr>
            <a:r>
              <a:rPr lang="en-US" smtClean="0">
                <a:sym typeface="Hoefler Text" pitchFamily="-106" charset="0"/>
              </a:rPr>
              <a:t>Cohort Data</a:t>
            </a:r>
          </a:p>
        </p:txBody>
      </p:sp>
      <p:graphicFrame>
        <p:nvGraphicFramePr>
          <p:cNvPr id="252930" name="Object 2"/>
          <p:cNvGraphicFramePr>
            <a:graphicFrameLocks noGrp="1" noChangeAspect="1"/>
          </p:cNvGraphicFramePr>
          <p:nvPr>
            <p:ph idx="1"/>
          </p:nvPr>
        </p:nvGraphicFramePr>
        <p:xfrm>
          <a:off x="0" y="515938"/>
          <a:ext cx="9144000" cy="5824537"/>
        </p:xfrm>
        <a:graphic>
          <a:graphicData uri="http://schemas.openxmlformats.org/presentationml/2006/ole">
            <mc:AlternateContent xmlns:mc="http://schemas.openxmlformats.org/markup-compatibility/2006">
              <mc:Choice xmlns:v="urn:schemas-microsoft-com:vml" Requires="v">
                <p:oleObj spid="_x0000_s2058" name="Worksheet" r:id="rId4" imgW="3987800" imgH="2540000" progId="Excel.Sheet.8">
                  <p:embed/>
                </p:oleObj>
              </mc:Choice>
              <mc:Fallback>
                <p:oleObj name="Worksheet" r:id="rId4" imgW="3987800" imgH="2540000" progId="Excel.Shee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515938"/>
                        <a:ext cx="9144000" cy="582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extLst>
      <p:ext uri="{BB962C8B-B14F-4D97-AF65-F5344CB8AC3E}">
        <p14:creationId xmlns:p14="http://schemas.microsoft.com/office/powerpoint/2010/main" val="368040471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1"/>
          <p:cNvSpPr>
            <a:spLocks noGrp="1"/>
          </p:cNvSpPr>
          <p:nvPr>
            <p:ph type="title"/>
          </p:nvPr>
        </p:nvSpPr>
        <p:spPr/>
        <p:txBody>
          <a:bodyPr/>
          <a:lstStyle/>
          <a:p>
            <a:pPr eaLnBrk="1" hangingPunct="1">
              <a:defRPr/>
            </a:pPr>
            <a:endParaRPr lang="en-US" smtClean="0">
              <a:sym typeface="Hoefler Text" pitchFamily="-106" charset="0"/>
            </a:endParaRPr>
          </a:p>
        </p:txBody>
      </p:sp>
      <p:sp>
        <p:nvSpPr>
          <p:cNvPr id="34820" name="Content Placeholder 2"/>
          <p:cNvSpPr>
            <a:spLocks noGrp="1"/>
          </p:cNvSpPr>
          <p:nvPr>
            <p:ph idx="1"/>
          </p:nvPr>
        </p:nvSpPr>
        <p:spPr/>
        <p:txBody>
          <a:bodyPr/>
          <a:lstStyle/>
          <a:p>
            <a:pPr marL="241093" indent="-241093" eaLnBrk="1" hangingPunct="1">
              <a:defRPr/>
            </a:pPr>
            <a:endParaRPr lang="en-US" smtClean="0">
              <a:sym typeface="Hoefler Text" pitchFamily="-106" charset="0"/>
            </a:endParaRPr>
          </a:p>
        </p:txBody>
      </p:sp>
      <p:graphicFrame>
        <p:nvGraphicFramePr>
          <p:cNvPr id="248834" name="Object 2"/>
          <p:cNvGraphicFramePr>
            <a:graphicFrameLocks noChangeAspect="1"/>
          </p:cNvGraphicFramePr>
          <p:nvPr/>
        </p:nvGraphicFramePr>
        <p:xfrm>
          <a:off x="0" y="0"/>
          <a:ext cx="9144000" cy="6991134"/>
        </p:xfrm>
        <a:graphic>
          <a:graphicData uri="http://schemas.openxmlformats.org/presentationml/2006/ole">
            <mc:AlternateContent xmlns:mc="http://schemas.openxmlformats.org/markup-compatibility/2006">
              <mc:Choice xmlns:v="urn:schemas-microsoft-com:vml" Requires="v">
                <p:oleObj spid="_x0000_s3082" name="Document" r:id="rId4" imgW="6096000" imgH="4660900" progId="Word.Document.12">
                  <p:link updateAutomatic="1"/>
                </p:oleObj>
              </mc:Choice>
              <mc:Fallback>
                <p:oleObj name="Document" r:id="rId4" imgW="6096000" imgH="4660900" progId="Word.Document.12">
                  <p:link updateAutomatic="1"/>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991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extLst>
      <p:ext uri="{BB962C8B-B14F-4D97-AF65-F5344CB8AC3E}">
        <p14:creationId xmlns:p14="http://schemas.microsoft.com/office/powerpoint/2010/main" val="338383077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78504" y="452694"/>
            <a:ext cx="7469314" cy="5470053"/>
          </a:xfrm>
          <a:prstGeom prst="rect">
            <a:avLst/>
          </a:prstGeom>
        </p:spPr>
      </p:pic>
    </p:spTree>
    <p:extLst>
      <p:ext uri="{BB962C8B-B14F-4D97-AF65-F5344CB8AC3E}">
        <p14:creationId xmlns:p14="http://schemas.microsoft.com/office/powerpoint/2010/main" val="266509975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Driven Dialogue</a:t>
            </a:r>
            <a:endParaRPr lang="en-US" dirty="0"/>
          </a:p>
        </p:txBody>
      </p:sp>
      <p:sp>
        <p:nvSpPr>
          <p:cNvPr id="3" name="Content Placeholder 2"/>
          <p:cNvSpPr>
            <a:spLocks noGrp="1"/>
          </p:cNvSpPr>
          <p:nvPr>
            <p:ph idx="1"/>
          </p:nvPr>
        </p:nvSpPr>
        <p:spPr/>
        <p:txBody>
          <a:bodyPr/>
          <a:lstStyle/>
          <a:p>
            <a:r>
              <a:rPr lang="en-US" dirty="0" smtClean="0"/>
              <a:t>Phase I: Predictions</a:t>
            </a:r>
          </a:p>
          <a:p>
            <a:r>
              <a:rPr lang="en-US" dirty="0" smtClean="0"/>
              <a:t>Phase II: Observations</a:t>
            </a:r>
          </a:p>
          <a:p>
            <a:r>
              <a:rPr lang="en-US" dirty="0" smtClean="0"/>
              <a:t>Phase III: Inferences</a:t>
            </a:r>
            <a:endParaRPr lang="en-US" dirty="0"/>
          </a:p>
        </p:txBody>
      </p:sp>
    </p:spTree>
    <p:extLst>
      <p:ext uri="{BB962C8B-B14F-4D97-AF65-F5344CB8AC3E}">
        <p14:creationId xmlns:p14="http://schemas.microsoft.com/office/powerpoint/2010/main" val="119195056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543800" y="5638800"/>
            <a:ext cx="1600200" cy="1219200"/>
          </a:xfrm>
          <a:prstGeom prst="rect">
            <a:avLst/>
          </a:prstGeom>
          <a:solidFill>
            <a:srgbClr val="66CCFF"/>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ndParaRPr>
          </a:p>
        </p:txBody>
      </p:sp>
      <p:sp>
        <p:nvSpPr>
          <p:cNvPr id="60419" name="Title 4"/>
          <p:cNvSpPr>
            <a:spLocks noGrp="1"/>
          </p:cNvSpPr>
          <p:nvPr>
            <p:ph type="ctrTitle"/>
          </p:nvPr>
        </p:nvSpPr>
        <p:spPr/>
        <p:txBody>
          <a:bodyPr>
            <a:normAutofit fontScale="90000"/>
          </a:bodyPr>
          <a:lstStyle/>
          <a:p>
            <a:pPr eaLnBrk="1" hangingPunct="1"/>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Without data, you</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re just another person with an opinion.</a:t>
            </a:r>
            <a:r>
              <a:rPr lang="ja-JP" altLang="en-US">
                <a:latin typeface="Calibri" charset="0"/>
                <a:ea typeface="ＭＳ Ｐゴシック" charset="0"/>
                <a:cs typeface="ＭＳ Ｐゴシック" charset="0"/>
              </a:rPr>
              <a:t>”</a:t>
            </a:r>
            <a:endParaRPr lang="en-US">
              <a:latin typeface="Calibri" charset="0"/>
              <a:ea typeface="ＭＳ Ｐゴシック" charset="0"/>
              <a:cs typeface="ＭＳ Ｐゴシック" charset="0"/>
            </a:endParaRPr>
          </a:p>
        </p:txBody>
      </p:sp>
      <p:sp>
        <p:nvSpPr>
          <p:cNvPr id="18436" name="Subtitle 5"/>
          <p:cNvSpPr>
            <a:spLocks noGrp="1"/>
          </p:cNvSpPr>
          <p:nvPr>
            <p:ph type="subTitle" idx="1"/>
          </p:nvPr>
        </p:nvSpPr>
        <p:spPr>
          <a:xfrm>
            <a:off x="3124200" y="4343400"/>
            <a:ext cx="4165600" cy="1238250"/>
          </a:xfrm>
        </p:spPr>
        <p:txBody>
          <a:bodyPr/>
          <a:lstStyle/>
          <a:p>
            <a:pPr eaLnBrk="1" hangingPunct="1">
              <a:buFont typeface="Arial" pitchFamily="-106" charset="0"/>
              <a:buNone/>
              <a:defRPr/>
            </a:pPr>
            <a:r>
              <a:rPr lang="en-US" sz="2400" smtClean="0"/>
              <a:t>Scott Ebbrecht, Principal in Westernville, Ohio</a:t>
            </a:r>
          </a:p>
        </p:txBody>
      </p:sp>
      <p:sp>
        <p:nvSpPr>
          <p:cNvPr id="18437" name="Slide Number Placeholder 3"/>
          <p:cNvSpPr>
            <a:spLocks noGrp="1"/>
          </p:cNvSpPr>
          <p:nvPr>
            <p:ph type="sldNum" sz="quarter" idx="12"/>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E3F65DF-A818-984A-AB83-B580863036BC}" type="slidenum">
              <a:rPr lang="en-US" sz="1200">
                <a:solidFill>
                  <a:srgbClr val="898989"/>
                </a:solidFill>
              </a:rPr>
              <a:pPr eaLnBrk="1" hangingPunct="1"/>
              <a:t>2</a:t>
            </a:fld>
            <a:endParaRPr lang="en-US" sz="1200">
              <a:solidFill>
                <a:srgbClr val="898989"/>
              </a:solidFill>
            </a:endParaRPr>
          </a:p>
        </p:txBody>
      </p:sp>
      <p:pic>
        <p:nvPicPr>
          <p:cNvPr id="60422"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58000" y="3200400"/>
            <a:ext cx="1858963" cy="312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9691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Driven Dialogue</a:t>
            </a:r>
            <a:endParaRPr lang="en-US" dirty="0"/>
          </a:p>
        </p:txBody>
      </p:sp>
      <p:sp>
        <p:nvSpPr>
          <p:cNvPr id="3" name="Content Placeholder 2"/>
          <p:cNvSpPr>
            <a:spLocks noGrp="1"/>
          </p:cNvSpPr>
          <p:nvPr>
            <p:ph idx="1"/>
          </p:nvPr>
        </p:nvSpPr>
        <p:spPr/>
        <p:txBody>
          <a:bodyPr/>
          <a:lstStyle/>
          <a:p>
            <a:r>
              <a:rPr lang="en-US" dirty="0"/>
              <a:t>Determine in </a:t>
            </a:r>
            <a:r>
              <a:rPr lang="en-US" dirty="0" smtClean="0"/>
              <a:t>your </a:t>
            </a:r>
            <a:r>
              <a:rPr lang="en-US" dirty="0"/>
              <a:t>teams what data you will be looking at. </a:t>
            </a:r>
          </a:p>
          <a:p>
            <a:r>
              <a:rPr lang="en-US" dirty="0"/>
              <a:t>Progress through the dialogue into Phase III when appropriate. </a:t>
            </a:r>
          </a:p>
          <a:p>
            <a:endParaRPr lang="en-US" dirty="0"/>
          </a:p>
        </p:txBody>
      </p:sp>
    </p:spTree>
    <p:extLst>
      <p:ext uri="{BB962C8B-B14F-4D97-AF65-F5344CB8AC3E}">
        <p14:creationId xmlns:p14="http://schemas.microsoft.com/office/powerpoint/2010/main" val="369220305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Driven Dialogue</a:t>
            </a:r>
            <a:endParaRPr lang="en-US" dirty="0"/>
          </a:p>
        </p:txBody>
      </p:sp>
      <p:sp>
        <p:nvSpPr>
          <p:cNvPr id="3" name="Content Placeholder 2"/>
          <p:cNvSpPr>
            <a:spLocks noGrp="1"/>
          </p:cNvSpPr>
          <p:nvPr>
            <p:ph idx="1"/>
          </p:nvPr>
        </p:nvSpPr>
        <p:spPr/>
        <p:txBody>
          <a:bodyPr/>
          <a:lstStyle/>
          <a:p>
            <a:r>
              <a:rPr lang="en-US" dirty="0" smtClean="0"/>
              <a:t>Grade Band or Subject Area Data Teams</a:t>
            </a:r>
          </a:p>
          <a:p>
            <a:pPr lvl="1"/>
            <a:r>
              <a:rPr lang="en-US" dirty="0" smtClean="0"/>
              <a:t>PK-1, 2-3 and 4-5</a:t>
            </a:r>
          </a:p>
          <a:p>
            <a:pPr lvl="1"/>
            <a:r>
              <a:rPr lang="en-US" dirty="0" smtClean="0"/>
              <a:t>Language Arts, Math, Science, Social Studies and Career &amp; Technical Education</a:t>
            </a:r>
          </a:p>
          <a:p>
            <a:pPr lvl="1"/>
            <a:endParaRPr lang="en-US" dirty="0"/>
          </a:p>
          <a:p>
            <a:pPr marL="457200" lvl="1" indent="0">
              <a:buNone/>
            </a:pPr>
            <a:r>
              <a:rPr lang="en-US" dirty="0" smtClean="0"/>
              <a:t>Resource, PE, Music, and Art:</a:t>
            </a:r>
          </a:p>
          <a:p>
            <a:pPr lvl="2"/>
            <a:r>
              <a:rPr lang="en-US" dirty="0" smtClean="0"/>
              <a:t>Split up evenly into the above groups </a:t>
            </a:r>
          </a:p>
          <a:p>
            <a:pPr marL="1371600" lvl="3" indent="0">
              <a:buNone/>
            </a:pPr>
            <a:r>
              <a:rPr lang="en-US" dirty="0" smtClean="0"/>
              <a:t>(an outside and possibly broader perspective)</a:t>
            </a:r>
            <a:endParaRPr lang="en-US" dirty="0"/>
          </a:p>
        </p:txBody>
      </p:sp>
    </p:spTree>
    <p:extLst>
      <p:ext uri="{BB962C8B-B14F-4D97-AF65-F5344CB8AC3E}">
        <p14:creationId xmlns:p14="http://schemas.microsoft.com/office/powerpoint/2010/main" val="170744690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Driven Dialogue </a:t>
            </a:r>
            <a:endParaRPr lang="en-US" dirty="0"/>
          </a:p>
        </p:txBody>
      </p:sp>
      <p:sp>
        <p:nvSpPr>
          <p:cNvPr id="3" name="Content Placeholder 2"/>
          <p:cNvSpPr>
            <a:spLocks noGrp="1"/>
          </p:cNvSpPr>
          <p:nvPr>
            <p:ph idx="1"/>
          </p:nvPr>
        </p:nvSpPr>
        <p:spPr/>
        <p:txBody>
          <a:bodyPr/>
          <a:lstStyle/>
          <a:p>
            <a:r>
              <a:rPr lang="en-US" dirty="0" smtClean="0"/>
              <a:t>Determine in your teams what data you will be looking at. </a:t>
            </a:r>
          </a:p>
          <a:p>
            <a:r>
              <a:rPr lang="en-US" dirty="0" smtClean="0"/>
              <a:t>Progress through the dialogue into Phase III when appropriate. </a:t>
            </a:r>
          </a:p>
          <a:p>
            <a:pPr marL="0" indent="0">
              <a:buNone/>
            </a:pPr>
            <a:endParaRPr lang="en-US" sz="1400" dirty="0" smtClean="0"/>
          </a:p>
          <a:p>
            <a:pPr marL="0" indent="0">
              <a:buNone/>
            </a:pPr>
            <a:r>
              <a:rPr lang="en-US" dirty="0" smtClean="0"/>
              <a:t>GROUPS:</a:t>
            </a:r>
          </a:p>
          <a:p>
            <a:pPr marL="0" indent="0">
              <a:buNone/>
            </a:pPr>
            <a:r>
              <a:rPr lang="en-US" dirty="0" smtClean="0"/>
              <a:t>K-1, 2-3, 4-5, LA, Math, Science, </a:t>
            </a:r>
          </a:p>
          <a:p>
            <a:pPr marL="0" indent="0">
              <a:buNone/>
            </a:pPr>
            <a:r>
              <a:rPr lang="en-US" dirty="0" smtClean="0"/>
              <a:t>SS, Career &amp; Tech Ed</a:t>
            </a:r>
            <a:endParaRPr lang="en-US" dirty="0"/>
          </a:p>
        </p:txBody>
      </p:sp>
      <p:sp>
        <p:nvSpPr>
          <p:cNvPr id="4" name="TextBox 3"/>
          <p:cNvSpPr txBox="1"/>
          <p:nvPr/>
        </p:nvSpPr>
        <p:spPr>
          <a:xfrm>
            <a:off x="6367034" y="4029810"/>
            <a:ext cx="2319766" cy="1600438"/>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000" dirty="0" err="1" smtClean="0">
                <a:solidFill>
                  <a:schemeClr val="accent2"/>
                </a:solidFill>
              </a:rPr>
              <a:t>NeSA</a:t>
            </a:r>
            <a:r>
              <a:rPr lang="en-US" sz="2000" dirty="0" smtClean="0">
                <a:solidFill>
                  <a:schemeClr val="accent2"/>
                </a:solidFill>
              </a:rPr>
              <a:t>, NWEA, </a:t>
            </a:r>
          </a:p>
          <a:p>
            <a:pPr algn="ctr"/>
            <a:r>
              <a:rPr lang="en-US" sz="2000" dirty="0" smtClean="0">
                <a:solidFill>
                  <a:schemeClr val="accent2"/>
                </a:solidFill>
              </a:rPr>
              <a:t>State of the Schools Report, DIBELS, others needed?</a:t>
            </a:r>
          </a:p>
          <a:p>
            <a:endParaRPr lang="en-US" dirty="0"/>
          </a:p>
        </p:txBody>
      </p:sp>
    </p:spTree>
    <p:extLst>
      <p:ext uri="{BB962C8B-B14F-4D97-AF65-F5344CB8AC3E}">
        <p14:creationId xmlns:p14="http://schemas.microsoft.com/office/powerpoint/2010/main" val="23995208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BUBBLE STUDENTS</a:t>
            </a:r>
            <a:endParaRPr lang="en-US" dirty="0"/>
          </a:p>
        </p:txBody>
      </p:sp>
      <p:pic>
        <p:nvPicPr>
          <p:cNvPr id="8" name="Content Placeholder 7"/>
          <p:cNvPicPr>
            <a:picLocks noGrp="1" noChangeAspect="1"/>
          </p:cNvPicPr>
          <p:nvPr>
            <p:ph idx="1"/>
          </p:nvPr>
        </p:nvPicPr>
        <p:blipFill>
          <a:blip r:embed="rId2"/>
          <a:srcRect t="2240" b="2240"/>
          <a:stretch>
            <a:fillRect/>
          </a:stretch>
        </p:blipFill>
        <p:spPr/>
      </p:pic>
    </p:spTree>
    <p:extLst>
      <p:ext uri="{BB962C8B-B14F-4D97-AF65-F5344CB8AC3E}">
        <p14:creationId xmlns:p14="http://schemas.microsoft.com/office/powerpoint/2010/main" val="179818750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Bubble Student Defined</a:t>
            </a:r>
            <a:endParaRPr lang="en-US" dirty="0"/>
          </a:p>
        </p:txBody>
      </p:sp>
      <p:sp>
        <p:nvSpPr>
          <p:cNvPr id="3" name="Content Placeholder 2"/>
          <p:cNvSpPr>
            <a:spLocks noGrp="1"/>
          </p:cNvSpPr>
          <p:nvPr>
            <p:ph idx="1"/>
          </p:nvPr>
        </p:nvSpPr>
        <p:spPr/>
        <p:txBody>
          <a:bodyPr/>
          <a:lstStyle/>
          <a:p>
            <a:pPr marL="0" indent="0">
              <a:buNone/>
            </a:pPr>
            <a:r>
              <a:rPr lang="en-US" dirty="0" smtClean="0"/>
              <a:t>A score determined to be approximately:</a:t>
            </a:r>
          </a:p>
          <a:p>
            <a:pPr marL="0" indent="0">
              <a:buNone/>
            </a:pPr>
            <a:r>
              <a:rPr lang="en-US" dirty="0" smtClean="0"/>
              <a:t>	</a:t>
            </a:r>
            <a:br>
              <a:rPr lang="en-US" dirty="0" smtClean="0"/>
            </a:br>
            <a:r>
              <a:rPr lang="en-US" dirty="0" smtClean="0"/>
              <a:t>	3-4 questions below </a:t>
            </a:r>
          </a:p>
          <a:p>
            <a:pPr marL="0" indent="0">
              <a:buNone/>
            </a:pPr>
            <a:r>
              <a:rPr lang="en-US" dirty="0"/>
              <a:t> </a:t>
            </a:r>
            <a:r>
              <a:rPr lang="en-US" dirty="0" smtClean="0"/>
              <a:t>  		or </a:t>
            </a:r>
          </a:p>
          <a:p>
            <a:pPr marL="0" indent="0">
              <a:buNone/>
            </a:pPr>
            <a:r>
              <a:rPr lang="en-US" dirty="0" smtClean="0"/>
              <a:t>	2-3 questions above </a:t>
            </a:r>
            <a:endParaRPr lang="en-US" dirty="0"/>
          </a:p>
          <a:p>
            <a:pPr marL="0" indent="0">
              <a:buNone/>
            </a:pPr>
            <a:endParaRPr lang="en-US" dirty="0" smtClean="0"/>
          </a:p>
          <a:p>
            <a:pPr marL="0" indent="0">
              <a:buNone/>
            </a:pPr>
            <a:r>
              <a:rPr lang="en-US" dirty="0" smtClean="0"/>
              <a:t>a proficient or grade level score.  </a:t>
            </a:r>
            <a:endParaRPr lang="en-US" dirty="0"/>
          </a:p>
        </p:txBody>
      </p:sp>
    </p:spTree>
    <p:extLst>
      <p:ext uri="{BB962C8B-B14F-4D97-AF65-F5344CB8AC3E}">
        <p14:creationId xmlns:p14="http://schemas.microsoft.com/office/powerpoint/2010/main" val="51139898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Bubble Student Defined</a:t>
            </a:r>
          </a:p>
        </p:txBody>
      </p:sp>
      <p:sp>
        <p:nvSpPr>
          <p:cNvPr id="3" name="Content Placeholder 2"/>
          <p:cNvSpPr>
            <a:spLocks noGrp="1"/>
          </p:cNvSpPr>
          <p:nvPr>
            <p:ph idx="1"/>
          </p:nvPr>
        </p:nvSpPr>
        <p:spPr/>
        <p:txBody>
          <a:bodyPr>
            <a:normAutofit lnSpcReduction="10000"/>
          </a:bodyPr>
          <a:lstStyle/>
          <a:p>
            <a:pPr marL="0" indent="0">
              <a:buNone/>
            </a:pPr>
            <a:r>
              <a:rPr lang="en-US" dirty="0" err="1" smtClean="0"/>
              <a:t>NeSA</a:t>
            </a:r>
            <a:r>
              <a:rPr lang="en-US" dirty="0" smtClean="0"/>
              <a:t> - RM</a:t>
            </a:r>
          </a:p>
          <a:p>
            <a:pPr lvl="1"/>
            <a:r>
              <a:rPr lang="en-US" dirty="0" smtClean="0"/>
              <a:t>135-200 Exceeds</a:t>
            </a:r>
          </a:p>
          <a:p>
            <a:pPr lvl="1"/>
            <a:r>
              <a:rPr lang="en-US" dirty="0" smtClean="0"/>
              <a:t>85-134 Meets</a:t>
            </a:r>
          </a:p>
          <a:p>
            <a:pPr lvl="1"/>
            <a:r>
              <a:rPr lang="en-US" dirty="0" smtClean="0"/>
              <a:t>0-84 Does Not Meet</a:t>
            </a:r>
            <a:endParaRPr lang="en-US" dirty="0"/>
          </a:p>
          <a:p>
            <a:pPr lvl="2"/>
            <a:r>
              <a:rPr lang="en-US" dirty="0" smtClean="0"/>
              <a:t>Bubble Set @ 90-72 (+5 &amp; -8)</a:t>
            </a:r>
          </a:p>
          <a:p>
            <a:pPr marL="0" indent="0">
              <a:buNone/>
            </a:pPr>
            <a:r>
              <a:rPr lang="en-US" dirty="0" err="1" smtClean="0"/>
              <a:t>NeSA</a:t>
            </a:r>
            <a:r>
              <a:rPr lang="en-US" dirty="0" smtClean="0"/>
              <a:t> – W</a:t>
            </a:r>
          </a:p>
          <a:p>
            <a:pPr lvl="1"/>
            <a:r>
              <a:rPr lang="en-US" dirty="0" smtClean="0"/>
              <a:t>4.0-8.0 Meets</a:t>
            </a:r>
            <a:endParaRPr lang="en-US" dirty="0"/>
          </a:p>
          <a:p>
            <a:pPr lvl="1"/>
            <a:r>
              <a:rPr lang="en-US" dirty="0" smtClean="0"/>
              <a:t>0-3.99 Does </a:t>
            </a:r>
            <a:r>
              <a:rPr lang="en-US" dirty="0"/>
              <a:t>Not </a:t>
            </a:r>
            <a:r>
              <a:rPr lang="en-US" dirty="0" smtClean="0"/>
              <a:t>Meet</a:t>
            </a:r>
          </a:p>
          <a:p>
            <a:pPr lvl="2"/>
            <a:r>
              <a:rPr lang="en-US" dirty="0" smtClean="0"/>
              <a:t>Bubble Set @ 5.0-3.0</a:t>
            </a:r>
            <a:endParaRPr lang="en-US" dirty="0"/>
          </a:p>
          <a:p>
            <a:pPr marL="0" indent="0">
              <a:buNone/>
            </a:pPr>
            <a:endParaRPr lang="en-US" dirty="0"/>
          </a:p>
        </p:txBody>
      </p:sp>
    </p:spTree>
    <p:extLst>
      <p:ext uri="{BB962C8B-B14F-4D97-AF65-F5344CB8AC3E}">
        <p14:creationId xmlns:p14="http://schemas.microsoft.com/office/powerpoint/2010/main" val="125167281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Bubble Student Defined</a:t>
            </a:r>
          </a:p>
        </p:txBody>
      </p:sp>
      <p:sp>
        <p:nvSpPr>
          <p:cNvPr id="3" name="Content Placeholder 2"/>
          <p:cNvSpPr>
            <a:spLocks noGrp="1"/>
          </p:cNvSpPr>
          <p:nvPr>
            <p:ph idx="1"/>
          </p:nvPr>
        </p:nvSpPr>
        <p:spPr/>
        <p:txBody>
          <a:bodyPr>
            <a:normAutofit fontScale="92500"/>
          </a:bodyPr>
          <a:lstStyle/>
          <a:p>
            <a:pPr marL="0" indent="0">
              <a:buNone/>
            </a:pPr>
            <a:r>
              <a:rPr lang="en-US" dirty="0" smtClean="0"/>
              <a:t>NWEA MAP</a:t>
            </a:r>
          </a:p>
          <a:p>
            <a:pPr lvl="1"/>
            <a:r>
              <a:rPr lang="en-US" dirty="0" smtClean="0"/>
              <a:t>+2 and -5 of the National Norms</a:t>
            </a:r>
          </a:p>
          <a:p>
            <a:pPr lvl="2"/>
            <a:r>
              <a:rPr lang="en-US" dirty="0" smtClean="0"/>
              <a:t>National Norm is determined by mean (average) score at that grade level for that time of year (fall, winter, spring).</a:t>
            </a:r>
          </a:p>
          <a:p>
            <a:pPr lvl="2"/>
            <a:endParaRPr lang="en-US" dirty="0"/>
          </a:p>
          <a:p>
            <a:pPr marL="0" indent="0">
              <a:buNone/>
            </a:pPr>
            <a:r>
              <a:rPr lang="en-US" dirty="0" smtClean="0"/>
              <a:t>Blue – </a:t>
            </a:r>
            <a:r>
              <a:rPr lang="en-US" dirty="0"/>
              <a:t>Exceeds </a:t>
            </a:r>
            <a:r>
              <a:rPr lang="en-US" dirty="0" err="1" smtClean="0"/>
              <a:t>NeSA</a:t>
            </a:r>
            <a:r>
              <a:rPr lang="en-US" dirty="0" smtClean="0"/>
              <a:t>,  Above Bubble MAP</a:t>
            </a:r>
          </a:p>
          <a:p>
            <a:pPr marL="0" indent="0">
              <a:buNone/>
            </a:pPr>
            <a:r>
              <a:rPr lang="en-US" dirty="0" smtClean="0"/>
              <a:t>Green – Meets </a:t>
            </a:r>
            <a:r>
              <a:rPr lang="en-US" dirty="0" err="1" smtClean="0"/>
              <a:t>NeSA</a:t>
            </a:r>
            <a:endParaRPr lang="en-US" dirty="0" smtClean="0"/>
          </a:p>
          <a:p>
            <a:pPr marL="0" indent="0">
              <a:buNone/>
            </a:pPr>
            <a:r>
              <a:rPr lang="en-US" dirty="0" smtClean="0"/>
              <a:t>Yellow – Bubble Students (</a:t>
            </a:r>
            <a:r>
              <a:rPr lang="en-US" dirty="0" err="1" smtClean="0"/>
              <a:t>NeSA</a:t>
            </a:r>
            <a:r>
              <a:rPr lang="en-US" dirty="0" smtClean="0"/>
              <a:t> &amp; MAP)</a:t>
            </a:r>
          </a:p>
          <a:p>
            <a:pPr marL="0" indent="0">
              <a:buNone/>
            </a:pPr>
            <a:r>
              <a:rPr lang="en-US" dirty="0" smtClean="0"/>
              <a:t>Red – Does Not Meet </a:t>
            </a:r>
            <a:r>
              <a:rPr lang="en-US" dirty="0" err="1" smtClean="0"/>
              <a:t>NeSA</a:t>
            </a:r>
            <a:r>
              <a:rPr lang="en-US" dirty="0" smtClean="0"/>
              <a:t>, Below Bubble MAP</a:t>
            </a:r>
          </a:p>
        </p:txBody>
      </p:sp>
    </p:spTree>
    <p:extLst>
      <p:ext uri="{BB962C8B-B14F-4D97-AF65-F5344CB8AC3E}">
        <p14:creationId xmlns:p14="http://schemas.microsoft.com/office/powerpoint/2010/main" val="74453537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Analyzer</a:t>
            </a:r>
            <a:endParaRPr lang="en-US" dirty="0"/>
          </a:p>
        </p:txBody>
      </p:sp>
      <p:sp>
        <p:nvSpPr>
          <p:cNvPr id="3" name="Content Placeholder 2"/>
          <p:cNvSpPr>
            <a:spLocks noGrp="1"/>
          </p:cNvSpPr>
          <p:nvPr>
            <p:ph idx="1"/>
          </p:nvPr>
        </p:nvSpPr>
        <p:spPr/>
        <p:txBody>
          <a:bodyPr/>
          <a:lstStyle/>
          <a:p>
            <a:r>
              <a:rPr lang="en-US" dirty="0" smtClean="0"/>
              <a:t>Went back 2 years</a:t>
            </a:r>
          </a:p>
          <a:p>
            <a:r>
              <a:rPr lang="en-US" dirty="0" smtClean="0"/>
              <a:t>We set the cut scores</a:t>
            </a:r>
          </a:p>
          <a:p>
            <a:r>
              <a:rPr lang="en-US" dirty="0" smtClean="0"/>
              <a:t>We can add demographics or alter inputs</a:t>
            </a:r>
          </a:p>
          <a:p>
            <a:r>
              <a:rPr lang="en-US" dirty="0" smtClean="0"/>
              <a:t>We can get more detailed as needed</a:t>
            </a:r>
          </a:p>
          <a:p>
            <a:endParaRPr lang="en-US" dirty="0"/>
          </a:p>
          <a:p>
            <a:pPr marL="0" indent="0">
              <a:buNone/>
            </a:pPr>
            <a:r>
              <a:rPr lang="en-US" dirty="0" smtClean="0"/>
              <a:t>This is a starting point.</a:t>
            </a:r>
            <a:endParaRPr lang="en-US" dirty="0"/>
          </a:p>
        </p:txBody>
      </p:sp>
    </p:spTree>
    <p:extLst>
      <p:ext uri="{BB962C8B-B14F-4D97-AF65-F5344CB8AC3E}">
        <p14:creationId xmlns:p14="http://schemas.microsoft.com/office/powerpoint/2010/main" val="114099093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Pick 3	</a:t>
            </a:r>
            <a:endParaRPr lang="en-US" dirty="0"/>
          </a:p>
        </p:txBody>
      </p:sp>
      <p:sp>
        <p:nvSpPr>
          <p:cNvPr id="3" name="Content Placeholder 2"/>
          <p:cNvSpPr>
            <a:spLocks noGrp="1"/>
          </p:cNvSpPr>
          <p:nvPr>
            <p:ph idx="1"/>
          </p:nvPr>
        </p:nvSpPr>
        <p:spPr/>
        <p:txBody>
          <a:bodyPr>
            <a:normAutofit lnSpcReduction="10000"/>
          </a:bodyPr>
          <a:lstStyle/>
          <a:p>
            <a:r>
              <a:rPr lang="en-US" dirty="0" smtClean="0"/>
              <a:t>Each teacher picks 2-3 Bubble Students.</a:t>
            </a:r>
          </a:p>
          <a:p>
            <a:r>
              <a:rPr lang="en-US" dirty="0" smtClean="0"/>
              <a:t>Help </a:t>
            </a:r>
            <a:r>
              <a:rPr lang="en-US" dirty="0" smtClean="0"/>
              <a:t>them within your abilities, but outside the normal classroom routine. </a:t>
            </a:r>
            <a:endParaRPr lang="en-US" dirty="0" smtClean="0"/>
          </a:p>
          <a:p>
            <a:pPr lvl="1"/>
            <a:r>
              <a:rPr lang="en-US" dirty="0"/>
              <a:t>Utilize Data </a:t>
            </a:r>
          </a:p>
          <a:p>
            <a:pPr lvl="2"/>
            <a:r>
              <a:rPr lang="en-US" dirty="0"/>
              <a:t>Content Specific </a:t>
            </a:r>
          </a:p>
          <a:p>
            <a:pPr lvl="2"/>
            <a:r>
              <a:rPr lang="en-US" dirty="0"/>
              <a:t>Skill Improvement</a:t>
            </a:r>
          </a:p>
          <a:p>
            <a:pPr lvl="1"/>
            <a:r>
              <a:rPr lang="en-US" dirty="0" smtClean="0"/>
              <a:t>Motivator</a:t>
            </a:r>
            <a:endParaRPr lang="en-US" dirty="0"/>
          </a:p>
          <a:p>
            <a:pPr lvl="1"/>
            <a:r>
              <a:rPr lang="en-US" dirty="0" smtClean="0"/>
              <a:t>Ideas?</a:t>
            </a:r>
          </a:p>
          <a:p>
            <a:r>
              <a:rPr lang="en-US" dirty="0" err="1" smtClean="0"/>
              <a:t>NeSA</a:t>
            </a:r>
            <a:r>
              <a:rPr lang="en-US" dirty="0" smtClean="0"/>
              <a:t> </a:t>
            </a:r>
            <a:r>
              <a:rPr lang="en-US" smtClean="0"/>
              <a:t>is the first </a:t>
            </a:r>
            <a:r>
              <a:rPr lang="en-US" dirty="0" smtClean="0"/>
              <a:t>priority</a:t>
            </a:r>
            <a:endParaRPr lang="en-US" dirty="0"/>
          </a:p>
          <a:p>
            <a:endParaRPr lang="en-US" dirty="0" smtClean="0"/>
          </a:p>
        </p:txBody>
      </p:sp>
    </p:spTree>
    <p:extLst>
      <p:ext uri="{BB962C8B-B14F-4D97-AF65-F5344CB8AC3E}">
        <p14:creationId xmlns:p14="http://schemas.microsoft.com/office/powerpoint/2010/main" val="40469428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417513"/>
            <a:ext cx="7126288" cy="6059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761433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0763" y="487363"/>
            <a:ext cx="7100887" cy="5881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333943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322" name="Group 2"/>
          <p:cNvGrpSpPr>
            <a:grpSpLocks/>
          </p:cNvGrpSpPr>
          <p:nvPr/>
        </p:nvGrpSpPr>
        <p:grpSpPr bwMode="auto">
          <a:xfrm>
            <a:off x="1676400" y="1219200"/>
            <a:ext cx="6934200" cy="4800600"/>
            <a:chOff x="720" y="432"/>
            <a:chExt cx="4368" cy="3024"/>
          </a:xfrm>
        </p:grpSpPr>
        <p:sp>
          <p:nvSpPr>
            <p:cNvPr id="8195" name="AutoShape 3"/>
            <p:cNvSpPr>
              <a:spLocks noChangeArrowheads="1"/>
            </p:cNvSpPr>
            <p:nvPr/>
          </p:nvSpPr>
          <p:spPr bwMode="auto">
            <a:xfrm>
              <a:off x="720" y="432"/>
              <a:ext cx="4368" cy="3024"/>
            </a:xfrm>
            <a:prstGeom prst="upArrow">
              <a:avLst>
                <a:gd name="adj1" fmla="val 50000"/>
                <a:gd name="adj2" fmla="val 25000"/>
              </a:avLst>
            </a:prstGeom>
            <a:solidFill>
              <a:srgbClr val="FFFF99"/>
            </a:solidFill>
            <a:ln w="9525">
              <a:solidFill>
                <a:schemeClr val="tx1"/>
              </a:solidFill>
              <a:miter lim="800000"/>
              <a:headEnd/>
              <a:tailEnd/>
            </a:ln>
            <a:effectLst>
              <a:outerShdw blurRad="63500" dist="107763" dir="2700000" algn="ctr" rotWithShape="0">
                <a:schemeClr val="bg2">
                  <a:alpha val="74998"/>
                </a:schemeClr>
              </a:outerShdw>
            </a:effectLst>
          </p:spPr>
          <p:txBody>
            <a:bodyPr wrap="none" anchor="ctr"/>
            <a:lstStyle/>
            <a:p>
              <a:pPr algn="ctr" eaLnBrk="0" hangingPunct="0">
                <a:defRPr/>
              </a:pPr>
              <a:endParaRPr lang="en-US" sz="2400">
                <a:latin typeface="Times New Roman" pitchFamily="-106" charset="0"/>
                <a:ea typeface="ＭＳ Ｐゴシック" pitchFamily="-106" charset="-128"/>
                <a:cs typeface="ＭＳ Ｐゴシック" pitchFamily="-106" charset="-128"/>
              </a:endParaRPr>
            </a:p>
          </p:txBody>
        </p:sp>
        <p:sp>
          <p:nvSpPr>
            <p:cNvPr id="56338" name="Oval 4"/>
            <p:cNvSpPr>
              <a:spLocks noChangeArrowheads="1"/>
            </p:cNvSpPr>
            <p:nvPr/>
          </p:nvSpPr>
          <p:spPr bwMode="auto">
            <a:xfrm>
              <a:off x="2112" y="1089"/>
              <a:ext cx="1584" cy="658"/>
            </a:xfrm>
            <a:prstGeom prst="ellipse">
              <a:avLst/>
            </a:prstGeom>
            <a:solidFill>
              <a:schemeClr val="accent1"/>
            </a:solidFill>
            <a:ln w="9525">
              <a:solidFill>
                <a:schemeClr val="tx1"/>
              </a:solidFill>
              <a:round/>
              <a:headEnd/>
              <a:tailEnd/>
            </a:ln>
          </p:spPr>
          <p:txBody>
            <a:bodyPr wrap="none" anchor="ctr"/>
            <a:lstStyle/>
            <a:p>
              <a:pPr algn="ctr" eaLnBrk="0" hangingPunct="0"/>
              <a:r>
                <a:rPr lang="en-US" sz="2000">
                  <a:solidFill>
                    <a:srgbClr val="000066"/>
                  </a:solidFill>
                  <a:latin typeface="Arial Rounded MT Bold" charset="0"/>
                </a:rPr>
                <a:t>District Goals</a:t>
              </a:r>
              <a:br>
                <a:rPr lang="en-US" sz="2000">
                  <a:solidFill>
                    <a:srgbClr val="000066"/>
                  </a:solidFill>
                  <a:latin typeface="Arial Rounded MT Bold" charset="0"/>
                </a:rPr>
              </a:br>
              <a:r>
                <a:rPr lang="en-US" sz="2000">
                  <a:solidFill>
                    <a:srgbClr val="000066"/>
                  </a:solidFill>
                  <a:latin typeface="Arial Rounded MT Bold" charset="0"/>
                </a:rPr>
                <a:t>&amp; Measures</a:t>
              </a:r>
              <a:endParaRPr lang="en-US" sz="2400">
                <a:latin typeface="Times New Roman" charset="0"/>
              </a:endParaRPr>
            </a:p>
          </p:txBody>
        </p:sp>
        <p:sp>
          <p:nvSpPr>
            <p:cNvPr id="56339" name="Text Box 5"/>
            <p:cNvSpPr txBox="1">
              <a:spLocks noChangeArrowheads="1"/>
            </p:cNvSpPr>
            <p:nvPr/>
          </p:nvSpPr>
          <p:spPr bwMode="auto">
            <a:xfrm>
              <a:off x="1536" y="607"/>
              <a:ext cx="2688"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b="1">
                  <a:solidFill>
                    <a:srgbClr val="000066"/>
                  </a:solidFill>
                  <a:latin typeface="Arial Rounded MT Bold" charset="0"/>
                </a:rPr>
                <a:t>Aim of the</a:t>
              </a:r>
            </a:p>
            <a:p>
              <a:pPr algn="ctr"/>
              <a:r>
                <a:rPr lang="en-US" b="1">
                  <a:solidFill>
                    <a:srgbClr val="000066"/>
                  </a:solidFill>
                  <a:latin typeface="Arial Rounded MT Bold" charset="0"/>
                </a:rPr>
                <a:t>District</a:t>
              </a:r>
              <a:endParaRPr lang="en-US" b="1">
                <a:latin typeface="Times New Roman" charset="0"/>
              </a:endParaRPr>
            </a:p>
          </p:txBody>
        </p:sp>
      </p:grpSp>
      <p:sp>
        <p:nvSpPr>
          <p:cNvPr id="56323" name="Text Box 6"/>
          <p:cNvSpPr txBox="1">
            <a:spLocks noChangeArrowheads="1"/>
          </p:cNvSpPr>
          <p:nvPr/>
        </p:nvSpPr>
        <p:spPr bwMode="auto">
          <a:xfrm>
            <a:off x="152400" y="317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endParaRPr lang="en-US">
              <a:latin typeface="Times New Roman" charset="0"/>
            </a:endParaRPr>
          </a:p>
        </p:txBody>
      </p:sp>
      <p:sp>
        <p:nvSpPr>
          <p:cNvPr id="56324" name="Line 7"/>
          <p:cNvSpPr>
            <a:spLocks noChangeShapeType="1"/>
          </p:cNvSpPr>
          <p:nvPr/>
        </p:nvSpPr>
        <p:spPr bwMode="auto">
          <a:xfrm>
            <a:off x="2743200" y="4191000"/>
            <a:ext cx="1752600" cy="0"/>
          </a:xfrm>
          <a:prstGeom prst="line">
            <a:avLst/>
          </a:prstGeom>
          <a:noFill/>
          <a:ln w="38100">
            <a:solidFill>
              <a:srgbClr val="000066"/>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6325" name="Line 8"/>
          <p:cNvSpPr>
            <a:spLocks noChangeShapeType="1"/>
          </p:cNvSpPr>
          <p:nvPr/>
        </p:nvSpPr>
        <p:spPr bwMode="auto">
          <a:xfrm flipV="1">
            <a:off x="2971800" y="4648200"/>
            <a:ext cx="914400" cy="11430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6326" name="Line 9"/>
          <p:cNvSpPr>
            <a:spLocks noChangeShapeType="1"/>
          </p:cNvSpPr>
          <p:nvPr/>
        </p:nvSpPr>
        <p:spPr bwMode="auto">
          <a:xfrm>
            <a:off x="2819400" y="3276600"/>
            <a:ext cx="914400" cy="3810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6327" name="Line 10"/>
          <p:cNvSpPr>
            <a:spLocks noChangeShapeType="1"/>
          </p:cNvSpPr>
          <p:nvPr/>
        </p:nvSpPr>
        <p:spPr bwMode="auto">
          <a:xfrm flipH="1">
            <a:off x="4572000" y="3505200"/>
            <a:ext cx="457200" cy="15240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6328" name="Line 11"/>
          <p:cNvSpPr>
            <a:spLocks noChangeShapeType="1"/>
          </p:cNvSpPr>
          <p:nvPr/>
        </p:nvSpPr>
        <p:spPr bwMode="auto">
          <a:xfrm>
            <a:off x="4343400" y="5410200"/>
            <a:ext cx="457200" cy="457200"/>
          </a:xfrm>
          <a:prstGeom prst="line">
            <a:avLst/>
          </a:prstGeom>
          <a:noFill/>
          <a:ln w="38100">
            <a:solidFill>
              <a:srgbClr val="000066"/>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6329" name="Line 12"/>
          <p:cNvSpPr>
            <a:spLocks noChangeShapeType="1"/>
          </p:cNvSpPr>
          <p:nvPr/>
        </p:nvSpPr>
        <p:spPr bwMode="auto">
          <a:xfrm flipH="1">
            <a:off x="5867400" y="3048000"/>
            <a:ext cx="838200" cy="457200"/>
          </a:xfrm>
          <a:prstGeom prst="line">
            <a:avLst/>
          </a:prstGeom>
          <a:noFill/>
          <a:ln w="38100">
            <a:solidFill>
              <a:srgbClr val="000066"/>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6330" name="Line 13"/>
          <p:cNvSpPr>
            <a:spLocks noChangeShapeType="1"/>
          </p:cNvSpPr>
          <p:nvPr/>
        </p:nvSpPr>
        <p:spPr bwMode="auto">
          <a:xfrm>
            <a:off x="6324600" y="3657600"/>
            <a:ext cx="1066800" cy="6096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6331" name="Line 14"/>
          <p:cNvSpPr>
            <a:spLocks noChangeShapeType="1"/>
          </p:cNvSpPr>
          <p:nvPr/>
        </p:nvSpPr>
        <p:spPr bwMode="auto">
          <a:xfrm flipV="1">
            <a:off x="5181600" y="4114800"/>
            <a:ext cx="0" cy="685800"/>
          </a:xfrm>
          <a:prstGeom prst="line">
            <a:avLst/>
          </a:prstGeom>
          <a:noFill/>
          <a:ln w="38100">
            <a:solidFill>
              <a:srgbClr val="000066"/>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6332" name="Line 15"/>
          <p:cNvSpPr>
            <a:spLocks noChangeShapeType="1"/>
          </p:cNvSpPr>
          <p:nvPr/>
        </p:nvSpPr>
        <p:spPr bwMode="auto">
          <a:xfrm>
            <a:off x="5562600" y="3886200"/>
            <a:ext cx="381000" cy="685800"/>
          </a:xfrm>
          <a:prstGeom prst="line">
            <a:avLst/>
          </a:prstGeom>
          <a:noFill/>
          <a:ln w="38100">
            <a:solidFill>
              <a:srgbClr val="000066"/>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6333" name="Line 16"/>
          <p:cNvSpPr>
            <a:spLocks noChangeShapeType="1"/>
          </p:cNvSpPr>
          <p:nvPr/>
        </p:nvSpPr>
        <p:spPr bwMode="auto">
          <a:xfrm flipH="1">
            <a:off x="6019800" y="4267200"/>
            <a:ext cx="609600" cy="10668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6334" name="Line 17"/>
          <p:cNvSpPr>
            <a:spLocks noChangeShapeType="1"/>
          </p:cNvSpPr>
          <p:nvPr/>
        </p:nvSpPr>
        <p:spPr bwMode="auto">
          <a:xfrm flipH="1">
            <a:off x="5486400" y="5562600"/>
            <a:ext cx="1981200" cy="0"/>
          </a:xfrm>
          <a:prstGeom prst="line">
            <a:avLst/>
          </a:prstGeom>
          <a:noFill/>
          <a:ln w="38100">
            <a:solidFill>
              <a:srgbClr val="000066"/>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6335" name="Rectangle 18"/>
          <p:cNvSpPr>
            <a:spLocks noGrp="1" noChangeArrowheads="1"/>
          </p:cNvSpPr>
          <p:nvPr>
            <p:ph type="title"/>
          </p:nvPr>
        </p:nvSpPr>
        <p:spPr>
          <a:xfrm>
            <a:off x="457200" y="566738"/>
            <a:ext cx="8229600" cy="558800"/>
          </a:xfrm>
        </p:spPr>
        <p:txBody>
          <a:bodyPr>
            <a:normAutofit fontScale="90000"/>
          </a:bodyPr>
          <a:lstStyle/>
          <a:p>
            <a:pPr eaLnBrk="1" hangingPunct="1"/>
            <a:r>
              <a:rPr lang="en-US" sz="4000" dirty="0">
                <a:solidFill>
                  <a:srgbClr val="FFFFFF"/>
                </a:solidFill>
                <a:latin typeface="Calibri" charset="0"/>
                <a:ea typeface="ＭＳ Ｐゴシック" charset="0"/>
                <a:cs typeface="ＭＳ Ｐゴシック" charset="0"/>
              </a:rPr>
              <a:t>Random Acts of Improvement</a:t>
            </a:r>
          </a:p>
        </p:txBody>
      </p:sp>
      <p:sp>
        <p:nvSpPr>
          <p:cNvPr id="8212" name="AutoShape 20"/>
          <p:cNvSpPr>
            <a:spLocks noChangeArrowheads="1"/>
          </p:cNvSpPr>
          <p:nvPr/>
        </p:nvSpPr>
        <p:spPr bwMode="auto">
          <a:xfrm>
            <a:off x="4554538" y="3522663"/>
            <a:ext cx="1220787" cy="1943100"/>
          </a:xfrm>
          <a:prstGeom prst="irregularSeal1">
            <a:avLst/>
          </a:prstGeom>
          <a:noFill/>
          <a:ln w="57150">
            <a:solidFill>
              <a:srgbClr val="00FF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Tree>
    <p:extLst>
      <p:ext uri="{BB962C8B-B14F-4D97-AF65-F5344CB8AC3E}">
        <p14:creationId xmlns:p14="http://schemas.microsoft.com/office/powerpoint/2010/main" val="60045735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8212"/>
                                        </p:tgtEl>
                                        <p:attrNameLst>
                                          <p:attrName>style.visibility</p:attrName>
                                        </p:attrNameLst>
                                      </p:cBhvr>
                                      <p:to>
                                        <p:strVal val="visible"/>
                                      </p:to>
                                    </p:set>
                                    <p:anim calcmode="lin" valueType="num">
                                      <p:cBhvr>
                                        <p:cTn id="7" dur="1000" fill="hold"/>
                                        <p:tgtEl>
                                          <p:spTgt spid="8212"/>
                                        </p:tgtEl>
                                        <p:attrNameLst>
                                          <p:attrName>ppt_w</p:attrName>
                                        </p:attrNameLst>
                                      </p:cBhvr>
                                      <p:tavLst>
                                        <p:tav tm="0">
                                          <p:val>
                                            <p:fltVal val="0"/>
                                          </p:val>
                                        </p:tav>
                                        <p:tav tm="100000">
                                          <p:val>
                                            <p:strVal val="#ppt_w"/>
                                          </p:val>
                                        </p:tav>
                                      </p:tavLst>
                                    </p:anim>
                                    <p:anim calcmode="lin" valueType="num">
                                      <p:cBhvr>
                                        <p:cTn id="8" dur="1000" fill="hold"/>
                                        <p:tgtEl>
                                          <p:spTgt spid="8212"/>
                                        </p:tgtEl>
                                        <p:attrNameLst>
                                          <p:attrName>ppt_h</p:attrName>
                                        </p:attrNameLst>
                                      </p:cBhvr>
                                      <p:tavLst>
                                        <p:tav tm="0">
                                          <p:val>
                                            <p:fltVal val="0"/>
                                          </p:val>
                                        </p:tav>
                                        <p:tav tm="100000">
                                          <p:val>
                                            <p:strVal val="#ppt_h"/>
                                          </p:val>
                                        </p:tav>
                                      </p:tavLst>
                                    </p:anim>
                                    <p:anim calcmode="lin" valueType="num">
                                      <p:cBhvr>
                                        <p:cTn id="9" dur="1000" fill="hold"/>
                                        <p:tgtEl>
                                          <p:spTgt spid="821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821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370" name="Group 2"/>
          <p:cNvGrpSpPr>
            <a:grpSpLocks/>
          </p:cNvGrpSpPr>
          <p:nvPr/>
        </p:nvGrpSpPr>
        <p:grpSpPr bwMode="auto">
          <a:xfrm>
            <a:off x="1752600" y="1143000"/>
            <a:ext cx="6934200" cy="4800600"/>
            <a:chOff x="720" y="432"/>
            <a:chExt cx="4368" cy="3024"/>
          </a:xfrm>
        </p:grpSpPr>
        <p:sp>
          <p:nvSpPr>
            <p:cNvPr id="10243" name="AutoShape 3"/>
            <p:cNvSpPr>
              <a:spLocks noChangeArrowheads="1"/>
            </p:cNvSpPr>
            <p:nvPr/>
          </p:nvSpPr>
          <p:spPr bwMode="auto">
            <a:xfrm>
              <a:off x="720" y="432"/>
              <a:ext cx="4368" cy="3024"/>
            </a:xfrm>
            <a:prstGeom prst="upArrow">
              <a:avLst>
                <a:gd name="adj1" fmla="val 50000"/>
                <a:gd name="adj2" fmla="val 25000"/>
              </a:avLst>
            </a:prstGeom>
            <a:solidFill>
              <a:srgbClr val="FFFF99"/>
            </a:solidFill>
            <a:ln w="9525">
              <a:solidFill>
                <a:schemeClr val="tx1"/>
              </a:solidFill>
              <a:miter lim="800000"/>
              <a:headEnd/>
              <a:tailEnd/>
            </a:ln>
            <a:effectLst>
              <a:outerShdw blurRad="63500" dist="107763" dir="2700000" algn="ctr" rotWithShape="0">
                <a:schemeClr val="bg2">
                  <a:alpha val="74998"/>
                </a:schemeClr>
              </a:outerShdw>
            </a:effectLst>
          </p:spPr>
          <p:txBody>
            <a:bodyPr wrap="none" anchor="ctr"/>
            <a:lstStyle/>
            <a:p>
              <a:pPr algn="ctr" eaLnBrk="0" hangingPunct="0">
                <a:defRPr/>
              </a:pPr>
              <a:endParaRPr lang="en-US" sz="2400">
                <a:latin typeface="Times New Roman" pitchFamily="-106" charset="0"/>
                <a:ea typeface="ＭＳ Ｐゴシック" pitchFamily="-106" charset="-128"/>
                <a:cs typeface="ＭＳ Ｐゴシック" pitchFamily="-106" charset="-128"/>
              </a:endParaRPr>
            </a:p>
          </p:txBody>
        </p:sp>
        <p:sp>
          <p:nvSpPr>
            <p:cNvPr id="58394" name="Oval 4"/>
            <p:cNvSpPr>
              <a:spLocks noChangeArrowheads="1"/>
            </p:cNvSpPr>
            <p:nvPr/>
          </p:nvSpPr>
          <p:spPr bwMode="auto">
            <a:xfrm>
              <a:off x="2112" y="1089"/>
              <a:ext cx="1584" cy="658"/>
            </a:xfrm>
            <a:prstGeom prst="ellipse">
              <a:avLst/>
            </a:prstGeom>
            <a:solidFill>
              <a:schemeClr val="accent1"/>
            </a:solidFill>
            <a:ln w="9525">
              <a:solidFill>
                <a:schemeClr val="tx1"/>
              </a:solidFill>
              <a:round/>
              <a:headEnd/>
              <a:tailEnd/>
            </a:ln>
          </p:spPr>
          <p:txBody>
            <a:bodyPr wrap="none" anchor="ctr"/>
            <a:lstStyle/>
            <a:p>
              <a:pPr algn="ctr" eaLnBrk="0" hangingPunct="0"/>
              <a:r>
                <a:rPr lang="en-US" sz="2000">
                  <a:solidFill>
                    <a:srgbClr val="000066"/>
                  </a:solidFill>
                  <a:latin typeface="Arial Rounded MT Bold" charset="0"/>
                </a:rPr>
                <a:t>District Goals </a:t>
              </a:r>
              <a:br>
                <a:rPr lang="en-US" sz="2000">
                  <a:solidFill>
                    <a:srgbClr val="000066"/>
                  </a:solidFill>
                  <a:latin typeface="Arial Rounded MT Bold" charset="0"/>
                </a:rPr>
              </a:br>
              <a:r>
                <a:rPr lang="en-US" sz="2000">
                  <a:solidFill>
                    <a:srgbClr val="000066"/>
                  </a:solidFill>
                  <a:latin typeface="Arial Rounded MT Bold" charset="0"/>
                </a:rPr>
                <a:t>&amp; Measures</a:t>
              </a:r>
              <a:endParaRPr lang="en-US" sz="2400">
                <a:latin typeface="Times New Roman" charset="0"/>
              </a:endParaRPr>
            </a:p>
          </p:txBody>
        </p:sp>
        <p:sp>
          <p:nvSpPr>
            <p:cNvPr id="58395" name="Text Box 5"/>
            <p:cNvSpPr txBox="1">
              <a:spLocks noChangeArrowheads="1"/>
            </p:cNvSpPr>
            <p:nvPr/>
          </p:nvSpPr>
          <p:spPr bwMode="auto">
            <a:xfrm>
              <a:off x="1536" y="607"/>
              <a:ext cx="2688"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b="1">
                  <a:solidFill>
                    <a:srgbClr val="000066"/>
                  </a:solidFill>
                  <a:latin typeface="Arial Rounded MT Bold" charset="0"/>
                </a:rPr>
                <a:t>Aim of the</a:t>
              </a:r>
            </a:p>
            <a:p>
              <a:pPr algn="ctr"/>
              <a:r>
                <a:rPr lang="en-US" b="1">
                  <a:solidFill>
                    <a:srgbClr val="000066"/>
                  </a:solidFill>
                  <a:latin typeface="Arial Rounded MT Bold" charset="0"/>
                </a:rPr>
                <a:t>District</a:t>
              </a:r>
              <a:endParaRPr lang="en-US" b="1">
                <a:latin typeface="Times New Roman" charset="0"/>
              </a:endParaRPr>
            </a:p>
          </p:txBody>
        </p:sp>
      </p:grpSp>
      <p:sp>
        <p:nvSpPr>
          <p:cNvPr id="58371" name="Text Box 6"/>
          <p:cNvSpPr txBox="1">
            <a:spLocks noChangeArrowheads="1"/>
          </p:cNvSpPr>
          <p:nvPr/>
        </p:nvSpPr>
        <p:spPr bwMode="auto">
          <a:xfrm>
            <a:off x="152400" y="317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endParaRPr lang="en-US">
              <a:latin typeface="Times New Roman" charset="0"/>
            </a:endParaRPr>
          </a:p>
        </p:txBody>
      </p:sp>
      <p:sp>
        <p:nvSpPr>
          <p:cNvPr id="58372" name="Line 7"/>
          <p:cNvSpPr>
            <a:spLocks noChangeShapeType="1"/>
          </p:cNvSpPr>
          <p:nvPr/>
        </p:nvSpPr>
        <p:spPr bwMode="auto">
          <a:xfrm flipV="1">
            <a:off x="3962400" y="3733800"/>
            <a:ext cx="0" cy="1066800"/>
          </a:xfrm>
          <a:prstGeom prst="line">
            <a:avLst/>
          </a:prstGeom>
          <a:noFill/>
          <a:ln w="38100">
            <a:solidFill>
              <a:srgbClr val="000066"/>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8373" name="Line 8"/>
          <p:cNvSpPr>
            <a:spLocks noChangeShapeType="1"/>
          </p:cNvSpPr>
          <p:nvPr/>
        </p:nvSpPr>
        <p:spPr bwMode="auto">
          <a:xfrm flipV="1">
            <a:off x="4800600" y="4724400"/>
            <a:ext cx="0" cy="1066800"/>
          </a:xfrm>
          <a:prstGeom prst="line">
            <a:avLst/>
          </a:prstGeom>
          <a:noFill/>
          <a:ln w="38100">
            <a:solidFill>
              <a:srgbClr val="000066"/>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8374" name="Line 9"/>
          <p:cNvSpPr>
            <a:spLocks noChangeShapeType="1"/>
          </p:cNvSpPr>
          <p:nvPr/>
        </p:nvSpPr>
        <p:spPr bwMode="auto">
          <a:xfrm flipV="1">
            <a:off x="3733800" y="4648200"/>
            <a:ext cx="0" cy="10668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8375" name="Line 10"/>
          <p:cNvSpPr>
            <a:spLocks noChangeShapeType="1"/>
          </p:cNvSpPr>
          <p:nvPr/>
        </p:nvSpPr>
        <p:spPr bwMode="auto">
          <a:xfrm flipV="1">
            <a:off x="4343400" y="4267200"/>
            <a:ext cx="0" cy="990600"/>
          </a:xfrm>
          <a:prstGeom prst="line">
            <a:avLst/>
          </a:prstGeom>
          <a:noFill/>
          <a:ln w="38100">
            <a:solidFill>
              <a:srgbClr val="000066"/>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8376" name="Line 11"/>
          <p:cNvSpPr>
            <a:spLocks noChangeShapeType="1"/>
          </p:cNvSpPr>
          <p:nvPr/>
        </p:nvSpPr>
        <p:spPr bwMode="auto">
          <a:xfrm flipV="1">
            <a:off x="4724400" y="3429000"/>
            <a:ext cx="0" cy="9144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8377" name="Line 12"/>
          <p:cNvSpPr>
            <a:spLocks noChangeShapeType="1"/>
          </p:cNvSpPr>
          <p:nvPr/>
        </p:nvSpPr>
        <p:spPr bwMode="auto">
          <a:xfrm flipV="1">
            <a:off x="5334000" y="4495800"/>
            <a:ext cx="0" cy="12192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8378" name="Line 13"/>
          <p:cNvSpPr>
            <a:spLocks noChangeShapeType="1"/>
          </p:cNvSpPr>
          <p:nvPr/>
        </p:nvSpPr>
        <p:spPr bwMode="auto">
          <a:xfrm flipV="1">
            <a:off x="5334000" y="3352800"/>
            <a:ext cx="0" cy="838200"/>
          </a:xfrm>
          <a:prstGeom prst="line">
            <a:avLst/>
          </a:prstGeom>
          <a:noFill/>
          <a:ln w="38100">
            <a:solidFill>
              <a:srgbClr val="000066"/>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8379" name="Line 14"/>
          <p:cNvSpPr>
            <a:spLocks noChangeShapeType="1"/>
          </p:cNvSpPr>
          <p:nvPr/>
        </p:nvSpPr>
        <p:spPr bwMode="auto">
          <a:xfrm flipV="1">
            <a:off x="3657600" y="2895600"/>
            <a:ext cx="0" cy="11430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8380" name="Line 15"/>
          <p:cNvSpPr>
            <a:spLocks noChangeShapeType="1"/>
          </p:cNvSpPr>
          <p:nvPr/>
        </p:nvSpPr>
        <p:spPr bwMode="auto">
          <a:xfrm flipV="1">
            <a:off x="4191000" y="3276600"/>
            <a:ext cx="0" cy="762000"/>
          </a:xfrm>
          <a:prstGeom prst="line">
            <a:avLst/>
          </a:prstGeom>
          <a:noFill/>
          <a:ln w="38100">
            <a:solidFill>
              <a:srgbClr val="000066"/>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8381" name="Line 16"/>
          <p:cNvSpPr>
            <a:spLocks noChangeShapeType="1"/>
          </p:cNvSpPr>
          <p:nvPr/>
        </p:nvSpPr>
        <p:spPr bwMode="auto">
          <a:xfrm flipV="1">
            <a:off x="6553200" y="3048000"/>
            <a:ext cx="0" cy="1143000"/>
          </a:xfrm>
          <a:prstGeom prst="line">
            <a:avLst/>
          </a:prstGeom>
          <a:noFill/>
          <a:ln w="38100">
            <a:solidFill>
              <a:srgbClr val="000066"/>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8382" name="Line 17"/>
          <p:cNvSpPr>
            <a:spLocks noChangeShapeType="1"/>
          </p:cNvSpPr>
          <p:nvPr/>
        </p:nvSpPr>
        <p:spPr bwMode="auto">
          <a:xfrm flipV="1">
            <a:off x="6781800" y="4648200"/>
            <a:ext cx="0" cy="10668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8383" name="Line 18"/>
          <p:cNvSpPr>
            <a:spLocks noChangeShapeType="1"/>
          </p:cNvSpPr>
          <p:nvPr/>
        </p:nvSpPr>
        <p:spPr bwMode="auto">
          <a:xfrm flipV="1">
            <a:off x="6172200" y="4343400"/>
            <a:ext cx="0" cy="1143000"/>
          </a:xfrm>
          <a:prstGeom prst="line">
            <a:avLst/>
          </a:prstGeom>
          <a:noFill/>
          <a:ln w="38100">
            <a:solidFill>
              <a:srgbClr val="000066"/>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8384" name="Line 19"/>
          <p:cNvSpPr>
            <a:spLocks noChangeShapeType="1"/>
          </p:cNvSpPr>
          <p:nvPr/>
        </p:nvSpPr>
        <p:spPr bwMode="auto">
          <a:xfrm flipV="1">
            <a:off x="5791200" y="4876800"/>
            <a:ext cx="0" cy="914400"/>
          </a:xfrm>
          <a:prstGeom prst="line">
            <a:avLst/>
          </a:prstGeom>
          <a:noFill/>
          <a:ln w="38100">
            <a:solidFill>
              <a:srgbClr val="000066"/>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8385" name="Line 20"/>
          <p:cNvSpPr>
            <a:spLocks noChangeShapeType="1"/>
          </p:cNvSpPr>
          <p:nvPr/>
        </p:nvSpPr>
        <p:spPr bwMode="auto">
          <a:xfrm flipV="1">
            <a:off x="6019800" y="3276600"/>
            <a:ext cx="0" cy="914400"/>
          </a:xfrm>
          <a:prstGeom prst="line">
            <a:avLst/>
          </a:prstGeom>
          <a:noFill/>
          <a:ln w="38100">
            <a:solidFill>
              <a:srgbClr val="000066"/>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nvGrpSpPr>
          <p:cNvPr id="58386" name="Group 21"/>
          <p:cNvGrpSpPr>
            <a:grpSpLocks/>
          </p:cNvGrpSpPr>
          <p:nvPr/>
        </p:nvGrpSpPr>
        <p:grpSpPr bwMode="auto">
          <a:xfrm>
            <a:off x="7315200" y="4419600"/>
            <a:ext cx="1295400" cy="914400"/>
            <a:chOff x="4320" y="2688"/>
            <a:chExt cx="1056" cy="576"/>
          </a:xfrm>
        </p:grpSpPr>
        <p:sp>
          <p:nvSpPr>
            <p:cNvPr id="58388" name="Rectangle 22"/>
            <p:cNvSpPr>
              <a:spLocks noChangeArrowheads="1"/>
            </p:cNvSpPr>
            <p:nvPr/>
          </p:nvSpPr>
          <p:spPr bwMode="auto">
            <a:xfrm>
              <a:off x="4320" y="2688"/>
              <a:ext cx="1056" cy="576"/>
            </a:xfrm>
            <a:prstGeom prst="rect">
              <a:avLst/>
            </a:prstGeom>
            <a:solidFill>
              <a:srgbClr val="FFFF99"/>
            </a:solidFill>
            <a:ln w="9525">
              <a:solidFill>
                <a:schemeClr val="tx1"/>
              </a:solidFill>
              <a:miter lim="800000"/>
              <a:headEnd/>
              <a:tailEnd/>
            </a:ln>
          </p:spPr>
          <p:txBody>
            <a:bodyPr wrap="none" anchor="ctr"/>
            <a:lstStyle/>
            <a:p>
              <a:endParaRPr lang="en-US"/>
            </a:p>
          </p:txBody>
        </p:sp>
        <p:sp>
          <p:nvSpPr>
            <p:cNvPr id="58389" name="Line 23"/>
            <p:cNvSpPr>
              <a:spLocks noChangeShapeType="1"/>
            </p:cNvSpPr>
            <p:nvPr/>
          </p:nvSpPr>
          <p:spPr bwMode="auto">
            <a:xfrm flipV="1">
              <a:off x="4464" y="2832"/>
              <a:ext cx="480" cy="288"/>
            </a:xfrm>
            <a:prstGeom prst="line">
              <a:avLst/>
            </a:prstGeom>
            <a:noFill/>
            <a:ln w="952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8390" name="Line 24"/>
            <p:cNvSpPr>
              <a:spLocks noChangeShapeType="1"/>
            </p:cNvSpPr>
            <p:nvPr/>
          </p:nvSpPr>
          <p:spPr bwMode="auto">
            <a:xfrm>
              <a:off x="5184" y="2736"/>
              <a:ext cx="96" cy="384"/>
            </a:xfrm>
            <a:prstGeom prst="line">
              <a:avLst/>
            </a:prstGeom>
            <a:noFill/>
            <a:ln w="952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8391" name="Line 25"/>
            <p:cNvSpPr>
              <a:spLocks noChangeShapeType="1"/>
            </p:cNvSpPr>
            <p:nvPr/>
          </p:nvSpPr>
          <p:spPr bwMode="auto">
            <a:xfrm flipH="1">
              <a:off x="4800" y="3024"/>
              <a:ext cx="336" cy="48"/>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8392" name="Line 26"/>
            <p:cNvSpPr>
              <a:spLocks noChangeShapeType="1"/>
            </p:cNvSpPr>
            <p:nvPr/>
          </p:nvSpPr>
          <p:spPr bwMode="auto">
            <a:xfrm>
              <a:off x="4368" y="2736"/>
              <a:ext cx="240" cy="144"/>
            </a:xfrm>
            <a:prstGeom prst="line">
              <a:avLst/>
            </a:prstGeom>
            <a:noFill/>
            <a:ln w="9525">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58387" name="Rectangle 27"/>
          <p:cNvSpPr>
            <a:spLocks noGrp="1" noChangeArrowheads="1"/>
          </p:cNvSpPr>
          <p:nvPr>
            <p:ph type="title"/>
          </p:nvPr>
        </p:nvSpPr>
        <p:spPr>
          <a:xfrm>
            <a:off x="457200" y="566738"/>
            <a:ext cx="8229600" cy="558800"/>
          </a:xfrm>
        </p:spPr>
        <p:txBody>
          <a:bodyPr>
            <a:normAutofit fontScale="90000"/>
          </a:bodyPr>
          <a:lstStyle/>
          <a:p>
            <a:pPr eaLnBrk="1" hangingPunct="1"/>
            <a:r>
              <a:rPr lang="en-US" sz="4000" dirty="0">
                <a:solidFill>
                  <a:srgbClr val="FFFFFF"/>
                </a:solidFill>
                <a:latin typeface="Calibri" charset="0"/>
                <a:ea typeface="ＭＳ Ｐゴシック" charset="0"/>
                <a:cs typeface="ＭＳ Ｐゴシック" charset="0"/>
              </a:rPr>
              <a:t>Aligned Acts of Improvement</a:t>
            </a:r>
          </a:p>
        </p:txBody>
      </p:sp>
    </p:spTree>
    <p:extLst>
      <p:ext uri="{BB962C8B-B14F-4D97-AF65-F5344CB8AC3E}">
        <p14:creationId xmlns:p14="http://schemas.microsoft.com/office/powerpoint/2010/main" val="316021393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274639"/>
            <a:ext cx="8229600" cy="1640104"/>
          </a:xfrm>
        </p:spPr>
        <p:txBody>
          <a:bodyPr>
            <a:normAutofit fontScale="90000"/>
          </a:bodyPr>
          <a:lstStyle/>
          <a:p>
            <a:pPr eaLnBrk="1" hangingPunct="1"/>
            <a:r>
              <a:rPr lang="en-US" dirty="0">
                <a:latin typeface="Calibri" charset="0"/>
                <a:ea typeface="ＭＳ Ｐゴシック" charset="0"/>
                <a:cs typeface="ＭＳ Ｐゴシック" charset="0"/>
              </a:rPr>
              <a:t>Teachers were asked </a:t>
            </a:r>
            <a:r>
              <a:rPr lang="ja-JP" altLang="en-US" dirty="0">
                <a:latin typeface="Calibri" charset="0"/>
                <a:ea typeface="ＭＳ Ｐゴシック" charset="0"/>
                <a:cs typeface="ＭＳ Ｐゴシック" charset="0"/>
              </a:rPr>
              <a:t>“</a:t>
            </a:r>
            <a:r>
              <a:rPr lang="en-US" dirty="0">
                <a:latin typeface="Calibri" charset="0"/>
                <a:ea typeface="ＭＳ Ｐゴシック" charset="0"/>
                <a:cs typeface="ＭＳ Ｐゴシック" charset="0"/>
              </a:rPr>
              <a:t>To what attribute do you attribute the lack of achievement of your students?</a:t>
            </a:r>
            <a:r>
              <a:rPr lang="ja-JP" altLang="en-US" dirty="0">
                <a:latin typeface="Calibri" charset="0"/>
                <a:ea typeface="ＭＳ Ｐゴシック" charset="0"/>
                <a:cs typeface="ＭＳ Ｐゴシック" charset="0"/>
              </a:rPr>
              <a:t>”</a:t>
            </a:r>
            <a:r>
              <a:rPr lang="en-US" dirty="0">
                <a:latin typeface="Calibri" charset="0"/>
                <a:ea typeface="ＭＳ Ｐゴシック" charset="0"/>
                <a:cs typeface="ＭＳ Ｐゴシック" charset="0"/>
              </a:rPr>
              <a:t> </a:t>
            </a:r>
          </a:p>
        </p:txBody>
      </p:sp>
      <p:sp>
        <p:nvSpPr>
          <p:cNvPr id="3" name="Content Placeholder 2"/>
          <p:cNvSpPr>
            <a:spLocks noGrp="1"/>
          </p:cNvSpPr>
          <p:nvPr>
            <p:ph idx="1"/>
          </p:nvPr>
        </p:nvSpPr>
        <p:spPr>
          <a:xfrm>
            <a:off x="457200" y="3082925"/>
            <a:ext cx="8229600" cy="3043238"/>
          </a:xfrm>
        </p:spPr>
        <p:txBody>
          <a:bodyPr rtlCol="0">
            <a:normAutofit fontScale="77500" lnSpcReduction="20000"/>
          </a:bodyPr>
          <a:lstStyle/>
          <a:p>
            <a:pPr eaLnBrk="1" fontAlgn="auto" hangingPunct="1">
              <a:spcAft>
                <a:spcPts val="0"/>
              </a:spcAft>
              <a:buFont typeface="Arial"/>
              <a:buChar char="•"/>
              <a:defRPr/>
            </a:pPr>
            <a:r>
              <a:rPr lang="en-US" dirty="0" smtClean="0">
                <a:ea typeface="+mn-ea"/>
                <a:cs typeface="+mn-cs"/>
              </a:rPr>
              <a:t>Some teachers indicated characteristics of students, lack of motivation, their parents, socioeconomic status, etc.</a:t>
            </a:r>
          </a:p>
          <a:p>
            <a:pPr eaLnBrk="1" fontAlgn="auto" hangingPunct="1">
              <a:spcAft>
                <a:spcPts val="0"/>
              </a:spcAft>
              <a:buFont typeface="Arial"/>
              <a:buChar char="•"/>
              <a:defRPr/>
            </a:pPr>
            <a:r>
              <a:rPr lang="en-US" dirty="0" smtClean="0">
                <a:ea typeface="+mn-ea"/>
                <a:cs typeface="+mn-cs"/>
              </a:rPr>
              <a:t>Some teachers indicated things that teachers do, looking at their skills.  </a:t>
            </a:r>
          </a:p>
          <a:p>
            <a:pPr eaLnBrk="1" fontAlgn="auto" hangingPunct="1">
              <a:spcAft>
                <a:spcPts val="0"/>
              </a:spcAft>
              <a:buFont typeface="Arial"/>
              <a:buChar char="•"/>
              <a:defRPr/>
            </a:pPr>
            <a:endParaRPr lang="en-US" dirty="0" smtClean="0">
              <a:ea typeface="+mn-ea"/>
              <a:cs typeface="+mn-cs"/>
            </a:endParaRPr>
          </a:p>
          <a:p>
            <a:pPr eaLnBrk="1" fontAlgn="auto" hangingPunct="1">
              <a:spcAft>
                <a:spcPts val="0"/>
              </a:spcAft>
              <a:buFont typeface="Arial"/>
              <a:buChar char="•"/>
              <a:defRPr/>
            </a:pPr>
            <a:r>
              <a:rPr lang="en-US" dirty="0" smtClean="0">
                <a:ea typeface="+mn-ea"/>
                <a:cs typeface="+mn-cs"/>
              </a:rPr>
              <a:t>Students taught by teachers who were concerned about teacher skills achieved 3 times higher than those whose teachers cited student characteristics. </a:t>
            </a:r>
          </a:p>
        </p:txBody>
      </p:sp>
    </p:spTree>
    <p:extLst>
      <p:ext uri="{BB962C8B-B14F-4D97-AF65-F5344CB8AC3E}">
        <p14:creationId xmlns:p14="http://schemas.microsoft.com/office/powerpoint/2010/main" val="29825685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atin typeface="Calibri" charset="0"/>
                <a:ea typeface="ＭＳ Ｐゴシック" charset="0"/>
                <a:cs typeface="ＭＳ Ｐゴシック" charset="0"/>
              </a:rPr>
              <a:t>The Real Question</a:t>
            </a:r>
          </a:p>
        </p:txBody>
      </p:sp>
      <p:sp>
        <p:nvSpPr>
          <p:cNvPr id="18435" name="Rectangle 3"/>
          <p:cNvSpPr>
            <a:spLocks noGrp="1" noChangeArrowheads="1"/>
          </p:cNvSpPr>
          <p:nvPr>
            <p:ph idx="1"/>
          </p:nvPr>
        </p:nvSpPr>
        <p:spPr/>
        <p:txBody>
          <a:bodyPr/>
          <a:lstStyle/>
          <a:p>
            <a:pPr eaLnBrk="1" hangingPunct="1"/>
            <a:r>
              <a:rPr lang="en-US">
                <a:latin typeface="Calibri" charset="0"/>
                <a:ea typeface="ＭＳ Ｐゴシック" charset="0"/>
                <a:cs typeface="ＭＳ Ｐゴシック" charset="0"/>
              </a:rPr>
              <a:t>What is it that </a:t>
            </a:r>
            <a:r>
              <a:rPr lang="en-US" sz="4800">
                <a:solidFill>
                  <a:srgbClr val="0000FF"/>
                </a:solidFill>
                <a:latin typeface="Calibri" charset="0"/>
                <a:ea typeface="ＭＳ Ｐゴシック" charset="0"/>
                <a:cs typeface="ＭＳ Ｐゴシック" charset="0"/>
              </a:rPr>
              <a:t>WE</a:t>
            </a:r>
            <a:r>
              <a:rPr lang="en-US">
                <a:latin typeface="Calibri" charset="0"/>
                <a:ea typeface="ＭＳ Ｐゴシック" charset="0"/>
                <a:cs typeface="ＭＳ Ｐゴシック" charset="0"/>
              </a:rPr>
              <a:t> are doing that might contribute to these results?</a:t>
            </a:r>
          </a:p>
          <a:p>
            <a:pPr eaLnBrk="1" hangingPunct="1"/>
            <a:r>
              <a:rPr lang="en-US">
                <a:latin typeface="Calibri" charset="0"/>
                <a:ea typeface="ＭＳ Ｐゴシック" charset="0"/>
                <a:cs typeface="ＭＳ Ｐゴシック" charset="0"/>
              </a:rPr>
              <a:t>The objective here is to reflect about our practices and determine where </a:t>
            </a:r>
            <a:r>
              <a:rPr lang="en-US" sz="4800">
                <a:solidFill>
                  <a:srgbClr val="0000FF"/>
                </a:solidFill>
                <a:latin typeface="Calibri" charset="0"/>
                <a:ea typeface="ＭＳ Ｐゴシック" charset="0"/>
                <a:cs typeface="ＭＳ Ｐゴシック" charset="0"/>
              </a:rPr>
              <a:t>WE</a:t>
            </a:r>
            <a:r>
              <a:rPr lang="en-US">
                <a:latin typeface="Calibri" charset="0"/>
                <a:ea typeface="ＭＳ Ｐゴシック" charset="0"/>
                <a:cs typeface="ＭＳ Ｐゴシック" charset="0"/>
              </a:rPr>
              <a:t> can improve what </a:t>
            </a:r>
            <a:r>
              <a:rPr lang="en-US" sz="4800">
                <a:solidFill>
                  <a:srgbClr val="0000FF"/>
                </a:solidFill>
                <a:latin typeface="Calibri" charset="0"/>
                <a:ea typeface="ＭＳ Ｐゴシック" charset="0"/>
                <a:cs typeface="ＭＳ Ｐゴシック" charset="0"/>
              </a:rPr>
              <a:t>WE</a:t>
            </a:r>
            <a:r>
              <a:rPr lang="en-US">
                <a:latin typeface="Calibri" charset="0"/>
                <a:ea typeface="ＭＳ Ｐゴシック" charset="0"/>
                <a:cs typeface="ＭＳ Ｐゴシック" charset="0"/>
              </a:rPr>
              <a:t> do.</a:t>
            </a:r>
          </a:p>
        </p:txBody>
      </p:sp>
    </p:spTree>
    <p:extLst>
      <p:ext uri="{BB962C8B-B14F-4D97-AF65-F5344CB8AC3E}">
        <p14:creationId xmlns:p14="http://schemas.microsoft.com/office/powerpoint/2010/main" val="95618943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latin typeface="Calibri" charset="0"/>
                <a:ea typeface="ＭＳ Ｐゴシック" charset="0"/>
                <a:cs typeface="ＭＳ Ｐゴシック" charset="0"/>
              </a:rPr>
              <a:t>Problem or Condition</a:t>
            </a:r>
          </a:p>
        </p:txBody>
      </p:sp>
      <p:sp>
        <p:nvSpPr>
          <p:cNvPr id="20483" name="Rectangle 3"/>
          <p:cNvSpPr>
            <a:spLocks noGrp="1" noChangeArrowheads="1"/>
          </p:cNvSpPr>
          <p:nvPr>
            <p:ph idx="1"/>
          </p:nvPr>
        </p:nvSpPr>
        <p:spPr/>
        <p:txBody>
          <a:bodyPr/>
          <a:lstStyle/>
          <a:p>
            <a:pPr eaLnBrk="1" hangingPunct="1"/>
            <a:r>
              <a:rPr lang="en-US">
                <a:latin typeface="Calibri" charset="0"/>
                <a:ea typeface="ＭＳ Ｐゴシック" charset="0"/>
                <a:cs typeface="ＭＳ Ｐゴシック" charset="0"/>
              </a:rPr>
              <a:t>A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problem</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is something we can do something about, so we can focus time and energy in that direction.  </a:t>
            </a:r>
          </a:p>
          <a:p>
            <a:pPr eaLnBrk="1" hangingPunct="1"/>
            <a:r>
              <a:rPr lang="en-US">
                <a:latin typeface="Calibri" charset="0"/>
                <a:ea typeface="ＭＳ Ｐゴシック" charset="0"/>
                <a:cs typeface="ＭＳ Ｐゴシック" charset="0"/>
              </a:rPr>
              <a:t>A </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condition</a:t>
            </a:r>
            <a:r>
              <a:rPr lang="ja-JP" altLang="en-US">
                <a:latin typeface="Calibri" charset="0"/>
                <a:ea typeface="ＭＳ Ｐゴシック" charset="0"/>
                <a:cs typeface="ＭＳ Ｐゴシック" charset="0"/>
              </a:rPr>
              <a:t>”</a:t>
            </a:r>
            <a:r>
              <a:rPr lang="en-US">
                <a:latin typeface="Calibri" charset="0"/>
                <a:ea typeface="ＭＳ Ｐゴシック" charset="0"/>
                <a:cs typeface="ＭＳ Ｐゴシック" charset="0"/>
              </a:rPr>
              <a:t> is something that we cannot do anything about—we acknowledge it and go around it, but we do not waste time trying to change it. </a:t>
            </a:r>
          </a:p>
        </p:txBody>
      </p:sp>
    </p:spTree>
    <p:extLst>
      <p:ext uri="{BB962C8B-B14F-4D97-AF65-F5344CB8AC3E}">
        <p14:creationId xmlns:p14="http://schemas.microsoft.com/office/powerpoint/2010/main" val="96531068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259</TotalTime>
  <Words>1253</Words>
  <Application>Microsoft Macintosh PowerPoint</Application>
  <PresentationFormat>On-screen Show (4:3)</PresentationFormat>
  <Paragraphs>164</Paragraphs>
  <Slides>28</Slides>
  <Notes>11</Notes>
  <HiddenSlides>0</HiddenSlides>
  <MMClips>0</MMClips>
  <ScaleCrop>false</ScaleCrop>
  <HeadingPairs>
    <vt:vector size="8" baseType="variant">
      <vt:variant>
        <vt:lpstr>Theme</vt:lpstr>
      </vt:variant>
      <vt:variant>
        <vt:i4>1</vt:i4>
      </vt:variant>
      <vt:variant>
        <vt:lpstr>Links</vt:lpstr>
      </vt:variant>
      <vt:variant>
        <vt:i4>1</vt:i4>
      </vt:variant>
      <vt:variant>
        <vt:lpstr>Embedded OLE Servers</vt:lpstr>
      </vt:variant>
      <vt:variant>
        <vt:i4>1</vt:i4>
      </vt:variant>
      <vt:variant>
        <vt:lpstr>Slide Titles</vt:lpstr>
      </vt:variant>
      <vt:variant>
        <vt:i4>28</vt:i4>
      </vt:variant>
    </vt:vector>
  </HeadingPairs>
  <TitlesOfParts>
    <vt:vector size="31" baseType="lpstr">
      <vt:lpstr>Black</vt:lpstr>
      <vt:lpstr>Macintosh HD:Users:Lenny:Desktop:Lenny:Lenny 2.13.09:data retreat:Graph types:graph types word 2003.doc!OLE_LINK1</vt:lpstr>
      <vt:lpstr>Worksheet</vt:lpstr>
      <vt:lpstr>Boone Central Data In-service</vt:lpstr>
      <vt:lpstr>“Without data, you’re just another person with an opinion.”</vt:lpstr>
      <vt:lpstr>PowerPoint Presentation</vt:lpstr>
      <vt:lpstr>PowerPoint Presentation</vt:lpstr>
      <vt:lpstr>Random Acts of Improvement</vt:lpstr>
      <vt:lpstr>Aligned Acts of Improvement</vt:lpstr>
      <vt:lpstr>Teachers were asked “To what attribute do you attribute the lack of achievement of your students?” </vt:lpstr>
      <vt:lpstr>The Real Question</vt:lpstr>
      <vt:lpstr>Problem or Condition</vt:lpstr>
      <vt:lpstr>For Example…</vt:lpstr>
      <vt:lpstr>Some Ground Rules</vt:lpstr>
      <vt:lpstr>continuous improvement</vt:lpstr>
      <vt:lpstr>use data to:</vt:lpstr>
      <vt:lpstr>viewing data</vt:lpstr>
      <vt:lpstr>Program Data</vt:lpstr>
      <vt:lpstr>Cohort Data</vt:lpstr>
      <vt:lpstr>PowerPoint Presentation</vt:lpstr>
      <vt:lpstr>PowerPoint Presentation</vt:lpstr>
      <vt:lpstr>Data Driven Dialogue</vt:lpstr>
      <vt:lpstr>Data Driven Dialogue</vt:lpstr>
      <vt:lpstr>Data Driven Dialogue</vt:lpstr>
      <vt:lpstr>Data Driven Dialogue </vt:lpstr>
      <vt:lpstr>BUBBLE STUDENTS</vt:lpstr>
      <vt:lpstr>Bubble Student Defined</vt:lpstr>
      <vt:lpstr>Bubble Student Defined</vt:lpstr>
      <vt:lpstr>Bubble Student Defined</vt:lpstr>
      <vt:lpstr>Data Analyzer</vt:lpstr>
      <vt:lpstr>Pick 3 </vt:lpstr>
    </vt:vector>
  </TitlesOfParts>
  <Company>Boone Central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Boone Central Data In-service</dc:title>
  <dc:creator>Jimmy Feeney</dc:creator>
  <cp:lastModifiedBy>Jimmy Feeney</cp:lastModifiedBy>
  <cp:revision>13</cp:revision>
  <dcterms:created xsi:type="dcterms:W3CDTF">2012-01-03T17:14:11Z</dcterms:created>
  <dcterms:modified xsi:type="dcterms:W3CDTF">2012-01-04T04:52:22Z</dcterms:modified>
</cp:coreProperties>
</file>